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97"/>
  </p:notesMasterIdLst>
  <p:handoutMasterIdLst>
    <p:handoutMasterId r:id="rId98"/>
  </p:handoutMasterIdLst>
  <p:sldIdLst>
    <p:sldId id="256" r:id="rId2"/>
    <p:sldId id="656" r:id="rId3"/>
    <p:sldId id="592" r:id="rId4"/>
    <p:sldId id="593" r:id="rId5"/>
    <p:sldId id="594" r:id="rId6"/>
    <p:sldId id="595" r:id="rId7"/>
    <p:sldId id="596" r:id="rId8"/>
    <p:sldId id="634" r:id="rId9"/>
    <p:sldId id="635" r:id="rId10"/>
    <p:sldId id="636" r:id="rId11"/>
    <p:sldId id="637" r:id="rId12"/>
    <p:sldId id="638" r:id="rId13"/>
    <p:sldId id="341" r:id="rId14"/>
    <p:sldId id="342" r:id="rId15"/>
    <p:sldId id="339" r:id="rId16"/>
    <p:sldId id="340" r:id="rId17"/>
    <p:sldId id="643" r:id="rId18"/>
    <p:sldId id="343" r:id="rId19"/>
    <p:sldId id="344" r:id="rId20"/>
    <p:sldId id="346" r:id="rId21"/>
    <p:sldId id="642" r:id="rId22"/>
    <p:sldId id="678" r:id="rId23"/>
    <p:sldId id="679" r:id="rId24"/>
    <p:sldId id="685" r:id="rId25"/>
    <p:sldId id="686" r:id="rId26"/>
    <p:sldId id="345" r:id="rId27"/>
    <p:sldId id="641" r:id="rId28"/>
    <p:sldId id="657" r:id="rId29"/>
    <p:sldId id="667" r:id="rId30"/>
    <p:sldId id="653" r:id="rId31"/>
    <p:sldId id="658" r:id="rId32"/>
    <p:sldId id="655" r:id="rId33"/>
    <p:sldId id="660" r:id="rId34"/>
    <p:sldId id="659" r:id="rId35"/>
    <p:sldId id="661" r:id="rId36"/>
    <p:sldId id="663" r:id="rId37"/>
    <p:sldId id="654" r:id="rId38"/>
    <p:sldId id="662" r:id="rId39"/>
    <p:sldId id="264" r:id="rId40"/>
    <p:sldId id="664" r:id="rId41"/>
    <p:sldId id="674" r:id="rId42"/>
    <p:sldId id="676" r:id="rId43"/>
    <p:sldId id="677" r:id="rId44"/>
    <p:sldId id="665" r:id="rId45"/>
    <p:sldId id="673" r:id="rId46"/>
    <p:sldId id="668" r:id="rId47"/>
    <p:sldId id="666" r:id="rId48"/>
    <p:sldId id="669" r:id="rId49"/>
    <p:sldId id="670" r:id="rId50"/>
    <p:sldId id="671" r:id="rId51"/>
    <p:sldId id="672" r:id="rId52"/>
    <p:sldId id="680" r:id="rId53"/>
    <p:sldId id="682" r:id="rId54"/>
    <p:sldId id="683" r:id="rId55"/>
    <p:sldId id="684" r:id="rId56"/>
    <p:sldId id="652" r:id="rId57"/>
    <p:sldId id="688" r:id="rId58"/>
    <p:sldId id="260" r:id="rId59"/>
    <p:sldId id="259" r:id="rId60"/>
    <p:sldId id="689" r:id="rId61"/>
    <p:sldId id="690" r:id="rId62"/>
    <p:sldId id="691" r:id="rId63"/>
    <p:sldId id="692" r:id="rId64"/>
    <p:sldId id="693" r:id="rId65"/>
    <p:sldId id="694" r:id="rId66"/>
    <p:sldId id="695" r:id="rId67"/>
    <p:sldId id="291" r:id="rId68"/>
    <p:sldId id="696" r:id="rId69"/>
    <p:sldId id="262" r:id="rId70"/>
    <p:sldId id="697" r:id="rId71"/>
    <p:sldId id="698" r:id="rId72"/>
    <p:sldId id="263" r:id="rId73"/>
    <p:sldId id="699" r:id="rId74"/>
    <p:sldId id="268" r:id="rId75"/>
    <p:sldId id="700" r:id="rId76"/>
    <p:sldId id="269" r:id="rId77"/>
    <p:sldId id="271" r:id="rId78"/>
    <p:sldId id="272" r:id="rId79"/>
    <p:sldId id="270" r:id="rId80"/>
    <p:sldId id="701" r:id="rId81"/>
    <p:sldId id="702" r:id="rId82"/>
    <p:sldId id="703" r:id="rId83"/>
    <p:sldId id="265" r:id="rId84"/>
    <p:sldId id="266" r:id="rId85"/>
    <p:sldId id="289" r:id="rId86"/>
    <p:sldId id="704" r:id="rId87"/>
    <p:sldId id="705" r:id="rId88"/>
    <p:sldId id="706" r:id="rId89"/>
    <p:sldId id="707" r:id="rId90"/>
    <p:sldId id="708" r:id="rId91"/>
    <p:sldId id="709" r:id="rId92"/>
    <p:sldId id="710" r:id="rId93"/>
    <p:sldId id="711" r:id="rId94"/>
    <p:sldId id="712" r:id="rId95"/>
    <p:sldId id="292" r:id="rId96"/>
  </p:sldIdLst>
  <p:sldSz cx="9144000" cy="6858000" type="screen4x3"/>
  <p:notesSz cx="6858000" cy="9144000"/>
  <p:defaultTextStyle>
    <a:defPPr>
      <a:defRPr lang="en-US"/>
    </a:defPPr>
    <a:lvl1pPr algn="l" rtl="0" eaLnBrk="0" fontAlgn="base" hangingPunct="0">
      <a:spcBef>
        <a:spcPct val="0"/>
      </a:spcBef>
      <a:spcAft>
        <a:spcPct val="0"/>
      </a:spcAft>
      <a:defRPr sz="24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chemeClr val="tx1"/>
        </a:solidFill>
        <a:latin typeface="Times New Roman" panose="02020603050405020304" pitchFamily="18" charset="0"/>
        <a:ea typeface="+mn-ea"/>
        <a:cs typeface="+mn-cs"/>
      </a:defRPr>
    </a:lvl5pPr>
    <a:lvl6pPr marL="2286000" algn="l" defTabSz="914400" rtl="0" eaLnBrk="1" latinLnBrk="0" hangingPunct="1">
      <a:defRPr sz="2400" b="1" kern="1200">
        <a:solidFill>
          <a:schemeClr val="tx1"/>
        </a:solidFill>
        <a:latin typeface="Times New Roman" panose="02020603050405020304" pitchFamily="18" charset="0"/>
        <a:ea typeface="+mn-ea"/>
        <a:cs typeface="+mn-cs"/>
      </a:defRPr>
    </a:lvl6pPr>
    <a:lvl7pPr marL="2743200" algn="l" defTabSz="914400" rtl="0" eaLnBrk="1" latinLnBrk="0" hangingPunct="1">
      <a:defRPr sz="2400" b="1" kern="1200">
        <a:solidFill>
          <a:schemeClr val="tx1"/>
        </a:solidFill>
        <a:latin typeface="Times New Roman" panose="02020603050405020304" pitchFamily="18" charset="0"/>
        <a:ea typeface="+mn-ea"/>
        <a:cs typeface="+mn-cs"/>
      </a:defRPr>
    </a:lvl7pPr>
    <a:lvl8pPr marL="3200400" algn="l" defTabSz="914400" rtl="0" eaLnBrk="1" latinLnBrk="0" hangingPunct="1">
      <a:defRPr sz="2400" b="1" kern="1200">
        <a:solidFill>
          <a:schemeClr val="tx1"/>
        </a:solidFill>
        <a:latin typeface="Times New Roman" panose="02020603050405020304" pitchFamily="18" charset="0"/>
        <a:ea typeface="+mn-ea"/>
        <a:cs typeface="+mn-cs"/>
      </a:defRPr>
    </a:lvl8pPr>
    <a:lvl9pPr marL="3657600" algn="l" defTabSz="914400" rtl="0" eaLnBrk="1" latinLnBrk="0" hangingPunct="1">
      <a:defRPr sz="2400" b="1"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a E." initials="AE"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0066"/>
    <a:srgbClr val="339966"/>
    <a:srgbClr val="C0C0C0"/>
    <a:srgbClr val="F4ECC6"/>
    <a:srgbClr val="F0D27E"/>
    <a:srgbClr val="F0EC7E"/>
    <a:srgbClr val="333333"/>
    <a:srgbClr val="33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86" autoAdjust="0"/>
    <p:restoredTop sz="93061" autoAdjust="0"/>
  </p:normalViewPr>
  <p:slideViewPr>
    <p:cSldViewPr>
      <p:cViewPr varScale="1">
        <p:scale>
          <a:sx n="88" d="100"/>
          <a:sy n="88" d="100"/>
        </p:scale>
        <p:origin x="176" y="8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commentAuthors" Target="commentAuthors.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handoutMaster" Target="handoutMasters/handoutMaster1.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CFD4F3-31EF-4B95-B5AF-5648BC562D09}"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B14A463-76BC-4E51-9CE2-88F2266F4FCB}">
      <dgm:prSet/>
      <dgm:spPr/>
      <dgm:t>
        <a:bodyPr/>
        <a:lstStyle/>
        <a:p>
          <a:pPr>
            <a:lnSpc>
              <a:spcPct val="100000"/>
            </a:lnSpc>
          </a:pPr>
          <a:r>
            <a:rPr lang="es-ES_tradnl"/>
            <a:t>Repaso regression lineal simple</a:t>
          </a:r>
          <a:endParaRPr lang="en-US"/>
        </a:p>
      </dgm:t>
    </dgm:pt>
    <dgm:pt modelId="{A5E6DD1C-2395-4EA1-9228-C2DC557EFF26}" type="parTrans" cxnId="{93360954-0D0C-4200-8EAC-6E018462B83B}">
      <dgm:prSet/>
      <dgm:spPr/>
      <dgm:t>
        <a:bodyPr/>
        <a:lstStyle/>
        <a:p>
          <a:endParaRPr lang="en-US"/>
        </a:p>
      </dgm:t>
    </dgm:pt>
    <dgm:pt modelId="{7BFCFC6E-B620-4DC0-B0A2-F5AE2E7F0F7B}" type="sibTrans" cxnId="{93360954-0D0C-4200-8EAC-6E018462B83B}">
      <dgm:prSet/>
      <dgm:spPr/>
      <dgm:t>
        <a:bodyPr/>
        <a:lstStyle/>
        <a:p>
          <a:endParaRPr lang="en-US"/>
        </a:p>
      </dgm:t>
    </dgm:pt>
    <dgm:pt modelId="{C06A6295-F3E9-41A7-A20D-DD8650FCBE7E}">
      <dgm:prSet/>
      <dgm:spPr/>
      <dgm:t>
        <a:bodyPr/>
        <a:lstStyle/>
        <a:p>
          <a:pPr>
            <a:lnSpc>
              <a:spcPct val="100000"/>
            </a:lnSpc>
          </a:pPr>
          <a:r>
            <a:rPr lang="es-ES_tradnl"/>
            <a:t>Supuestos.</a:t>
          </a:r>
          <a:endParaRPr lang="en-US"/>
        </a:p>
      </dgm:t>
    </dgm:pt>
    <dgm:pt modelId="{7B856FF1-F24B-4044-A37C-E44F1E5DD941}" type="parTrans" cxnId="{4E238406-BFBC-4401-9AA7-B2BFCABD43BD}">
      <dgm:prSet/>
      <dgm:spPr/>
      <dgm:t>
        <a:bodyPr/>
        <a:lstStyle/>
        <a:p>
          <a:endParaRPr lang="en-US"/>
        </a:p>
      </dgm:t>
    </dgm:pt>
    <dgm:pt modelId="{86298A62-C334-4E69-90B1-F7B37947AA85}" type="sibTrans" cxnId="{4E238406-BFBC-4401-9AA7-B2BFCABD43BD}">
      <dgm:prSet/>
      <dgm:spPr/>
      <dgm:t>
        <a:bodyPr/>
        <a:lstStyle/>
        <a:p>
          <a:endParaRPr lang="en-US"/>
        </a:p>
      </dgm:t>
    </dgm:pt>
    <dgm:pt modelId="{7F8C4F11-367E-4D45-B9DE-46EB1040C21E}">
      <dgm:prSet/>
      <dgm:spPr/>
      <dgm:t>
        <a:bodyPr/>
        <a:lstStyle/>
        <a:p>
          <a:pPr>
            <a:lnSpc>
              <a:spcPct val="100000"/>
            </a:lnSpc>
          </a:pPr>
          <a:r>
            <a:rPr lang="es-ES_tradnl"/>
            <a:t>Estimación e</a:t>
          </a:r>
          <a:br>
            <a:rPr lang="es-ES_tradnl"/>
          </a:br>
          <a:r>
            <a:rPr lang="es-ES_tradnl"/>
            <a:t>interpretación de coeficientes.</a:t>
          </a:r>
          <a:endParaRPr lang="en-US"/>
        </a:p>
      </dgm:t>
    </dgm:pt>
    <dgm:pt modelId="{1087656E-DECA-4CBA-96E8-AED68A0DFBC3}" type="parTrans" cxnId="{13808D0F-1C60-4898-9841-6D9B8522FB6E}">
      <dgm:prSet/>
      <dgm:spPr/>
      <dgm:t>
        <a:bodyPr/>
        <a:lstStyle/>
        <a:p>
          <a:endParaRPr lang="en-US"/>
        </a:p>
      </dgm:t>
    </dgm:pt>
    <dgm:pt modelId="{6C496D5A-259C-476A-8FB4-4440E94A4793}" type="sibTrans" cxnId="{13808D0F-1C60-4898-9841-6D9B8522FB6E}">
      <dgm:prSet/>
      <dgm:spPr/>
      <dgm:t>
        <a:bodyPr/>
        <a:lstStyle/>
        <a:p>
          <a:endParaRPr lang="en-US"/>
        </a:p>
      </dgm:t>
    </dgm:pt>
    <dgm:pt modelId="{5E0D6693-99B3-403D-A9A2-4DBB4E5F78BE}">
      <dgm:prSet/>
      <dgm:spPr/>
      <dgm:t>
        <a:bodyPr/>
        <a:lstStyle/>
        <a:p>
          <a:pPr>
            <a:lnSpc>
              <a:spcPct val="100000"/>
            </a:lnSpc>
          </a:pPr>
          <a:r>
            <a:rPr lang="es-ES_tradnl"/>
            <a:t>Análisis de varianza.</a:t>
          </a:r>
          <a:endParaRPr lang="en-US"/>
        </a:p>
      </dgm:t>
    </dgm:pt>
    <dgm:pt modelId="{9879A35C-92CA-45B7-A1EB-63E0CDD2ACB1}" type="parTrans" cxnId="{816348E8-E95E-4DA5-9872-CDDF23BBE232}">
      <dgm:prSet/>
      <dgm:spPr/>
      <dgm:t>
        <a:bodyPr/>
        <a:lstStyle/>
        <a:p>
          <a:endParaRPr lang="en-US"/>
        </a:p>
      </dgm:t>
    </dgm:pt>
    <dgm:pt modelId="{B85B942D-B861-4F6E-B090-EC5F6F738142}" type="sibTrans" cxnId="{816348E8-E95E-4DA5-9872-CDDF23BBE232}">
      <dgm:prSet/>
      <dgm:spPr/>
      <dgm:t>
        <a:bodyPr/>
        <a:lstStyle/>
        <a:p>
          <a:endParaRPr lang="en-US"/>
        </a:p>
      </dgm:t>
    </dgm:pt>
    <dgm:pt modelId="{5FE3519B-75CB-44F5-AF0A-F9C608C6216C}">
      <dgm:prSet/>
      <dgm:spPr/>
      <dgm:t>
        <a:bodyPr/>
        <a:lstStyle/>
        <a:p>
          <a:pPr>
            <a:lnSpc>
              <a:spcPct val="100000"/>
            </a:lnSpc>
          </a:pPr>
          <a:r>
            <a:rPr lang="es-ES_tradnl"/>
            <a:t>Bondad de ajuste.</a:t>
          </a:r>
          <a:endParaRPr lang="en-US"/>
        </a:p>
      </dgm:t>
    </dgm:pt>
    <dgm:pt modelId="{1912DBE8-036E-48B2-9E4A-ECEFD2CB3E7F}" type="parTrans" cxnId="{8A206438-F92F-4E93-AA65-AE221E2F275D}">
      <dgm:prSet/>
      <dgm:spPr/>
      <dgm:t>
        <a:bodyPr/>
        <a:lstStyle/>
        <a:p>
          <a:endParaRPr lang="en-US"/>
        </a:p>
      </dgm:t>
    </dgm:pt>
    <dgm:pt modelId="{0C2112EC-840A-419D-84B8-D2178AC3B3A6}" type="sibTrans" cxnId="{8A206438-F92F-4E93-AA65-AE221E2F275D}">
      <dgm:prSet/>
      <dgm:spPr/>
      <dgm:t>
        <a:bodyPr/>
        <a:lstStyle/>
        <a:p>
          <a:endParaRPr lang="en-US"/>
        </a:p>
      </dgm:t>
    </dgm:pt>
    <dgm:pt modelId="{7DC7F338-8CFF-4948-AABB-C0FB0DE9D06D}">
      <dgm:prSet/>
      <dgm:spPr/>
      <dgm:t>
        <a:bodyPr/>
        <a:lstStyle/>
        <a:p>
          <a:pPr>
            <a:lnSpc>
              <a:spcPct val="100000"/>
            </a:lnSpc>
          </a:pPr>
          <a:r>
            <a:rPr lang="es-ES_tradnl"/>
            <a:t>Limitantes.</a:t>
          </a:r>
          <a:endParaRPr lang="en-US"/>
        </a:p>
      </dgm:t>
    </dgm:pt>
    <dgm:pt modelId="{3D75B267-7BEC-4E76-BD33-42C62EE62712}" type="parTrans" cxnId="{275FC711-A96F-4EC2-A963-A4C1D654E617}">
      <dgm:prSet/>
      <dgm:spPr/>
      <dgm:t>
        <a:bodyPr/>
        <a:lstStyle/>
        <a:p>
          <a:endParaRPr lang="en-US"/>
        </a:p>
      </dgm:t>
    </dgm:pt>
    <dgm:pt modelId="{86A85C00-7081-4987-8EBF-BFF569F60486}" type="sibTrans" cxnId="{275FC711-A96F-4EC2-A963-A4C1D654E617}">
      <dgm:prSet/>
      <dgm:spPr/>
      <dgm:t>
        <a:bodyPr/>
        <a:lstStyle/>
        <a:p>
          <a:endParaRPr lang="en-US"/>
        </a:p>
      </dgm:t>
    </dgm:pt>
    <dgm:pt modelId="{2764FBB4-A62D-4332-9AE8-F146B7C917AA}">
      <dgm:prSet/>
      <dgm:spPr/>
      <dgm:t>
        <a:bodyPr/>
        <a:lstStyle/>
        <a:p>
          <a:pPr>
            <a:lnSpc>
              <a:spcPct val="100000"/>
            </a:lnSpc>
          </a:pPr>
          <a:r>
            <a:rPr lang="es-ES_tradnl"/>
            <a:t>Extensiones de la regresión lineal</a:t>
          </a:r>
          <a:endParaRPr lang="en-US"/>
        </a:p>
      </dgm:t>
    </dgm:pt>
    <dgm:pt modelId="{A820396D-F8FC-4162-ABB0-1CF3F3D2DFB7}" type="parTrans" cxnId="{0D917633-A43C-45D7-870A-E1A57E259769}">
      <dgm:prSet/>
      <dgm:spPr/>
      <dgm:t>
        <a:bodyPr/>
        <a:lstStyle/>
        <a:p>
          <a:endParaRPr lang="en-US"/>
        </a:p>
      </dgm:t>
    </dgm:pt>
    <dgm:pt modelId="{34E3DB69-6769-4D73-8778-E47BA0106D26}" type="sibTrans" cxnId="{0D917633-A43C-45D7-870A-E1A57E259769}">
      <dgm:prSet/>
      <dgm:spPr/>
      <dgm:t>
        <a:bodyPr/>
        <a:lstStyle/>
        <a:p>
          <a:endParaRPr lang="en-US"/>
        </a:p>
      </dgm:t>
    </dgm:pt>
    <dgm:pt modelId="{F22632AB-1651-47C0-8277-04C0584A58BB}" type="pres">
      <dgm:prSet presAssocID="{90CFD4F3-31EF-4B95-B5AF-5648BC562D09}" presName="root" presStyleCnt="0">
        <dgm:presLayoutVars>
          <dgm:dir/>
          <dgm:resizeHandles val="exact"/>
        </dgm:presLayoutVars>
      </dgm:prSet>
      <dgm:spPr/>
    </dgm:pt>
    <dgm:pt modelId="{4D014548-C81A-4DC4-A034-7EFD31EEE440}" type="pres">
      <dgm:prSet presAssocID="{6B14A463-76BC-4E51-9CE2-88F2266F4FCB}" presName="compNode" presStyleCnt="0"/>
      <dgm:spPr/>
    </dgm:pt>
    <dgm:pt modelId="{E85FF4CC-DA14-43A7-B568-A0B9366429B8}" type="pres">
      <dgm:prSet presAssocID="{6B14A463-76BC-4E51-9CE2-88F2266F4FCB}" presName="bgRect" presStyleLbl="bgShp" presStyleIdx="0" presStyleCnt="7"/>
      <dgm:spPr/>
    </dgm:pt>
    <dgm:pt modelId="{D39CF7B1-C462-4FCF-B8CB-6AD9F7241DF7}" type="pres">
      <dgm:prSet presAssocID="{6B14A463-76BC-4E51-9CE2-88F2266F4FCB}"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epetir"/>
        </a:ext>
      </dgm:extLst>
    </dgm:pt>
    <dgm:pt modelId="{CB4A2D67-B389-4D42-8121-4C9B08B6973F}" type="pres">
      <dgm:prSet presAssocID="{6B14A463-76BC-4E51-9CE2-88F2266F4FCB}" presName="spaceRect" presStyleCnt="0"/>
      <dgm:spPr/>
    </dgm:pt>
    <dgm:pt modelId="{91B5E7A0-CBDE-468E-854E-FD6B1CF469D4}" type="pres">
      <dgm:prSet presAssocID="{6B14A463-76BC-4E51-9CE2-88F2266F4FCB}" presName="parTx" presStyleLbl="revTx" presStyleIdx="0" presStyleCnt="7">
        <dgm:presLayoutVars>
          <dgm:chMax val="0"/>
          <dgm:chPref val="0"/>
        </dgm:presLayoutVars>
      </dgm:prSet>
      <dgm:spPr/>
    </dgm:pt>
    <dgm:pt modelId="{6CE6294B-3FA1-463B-B552-93E9E38C2905}" type="pres">
      <dgm:prSet presAssocID="{7BFCFC6E-B620-4DC0-B0A2-F5AE2E7F0F7B}" presName="sibTrans" presStyleCnt="0"/>
      <dgm:spPr/>
    </dgm:pt>
    <dgm:pt modelId="{380ED7FE-3FE2-430E-8DE3-781D3DA8CA41}" type="pres">
      <dgm:prSet presAssocID="{C06A6295-F3E9-41A7-A20D-DD8650FCBE7E}" presName="compNode" presStyleCnt="0"/>
      <dgm:spPr/>
    </dgm:pt>
    <dgm:pt modelId="{FDD2E708-5B2A-4290-BE7E-DDB60BAB1729}" type="pres">
      <dgm:prSet presAssocID="{C06A6295-F3E9-41A7-A20D-DD8650FCBE7E}" presName="bgRect" presStyleLbl="bgShp" presStyleIdx="1" presStyleCnt="7"/>
      <dgm:spPr/>
    </dgm:pt>
    <dgm:pt modelId="{264D4AC8-B3F6-40C8-A63C-9ED19D5391A6}" type="pres">
      <dgm:prSet presAssocID="{C06A6295-F3E9-41A7-A20D-DD8650FCBE7E}"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arca de verificación"/>
        </a:ext>
      </dgm:extLst>
    </dgm:pt>
    <dgm:pt modelId="{250D1ED6-DDAB-48F1-A71D-9FBC68897F5A}" type="pres">
      <dgm:prSet presAssocID="{C06A6295-F3E9-41A7-A20D-DD8650FCBE7E}" presName="spaceRect" presStyleCnt="0"/>
      <dgm:spPr/>
    </dgm:pt>
    <dgm:pt modelId="{3E60858B-C7FA-43E4-B795-44D29998F66F}" type="pres">
      <dgm:prSet presAssocID="{C06A6295-F3E9-41A7-A20D-DD8650FCBE7E}" presName="parTx" presStyleLbl="revTx" presStyleIdx="1" presStyleCnt="7">
        <dgm:presLayoutVars>
          <dgm:chMax val="0"/>
          <dgm:chPref val="0"/>
        </dgm:presLayoutVars>
      </dgm:prSet>
      <dgm:spPr/>
    </dgm:pt>
    <dgm:pt modelId="{77815F3F-C0D3-4C1E-AE75-9F8BBD78BDCA}" type="pres">
      <dgm:prSet presAssocID="{86298A62-C334-4E69-90B1-F7B37947AA85}" presName="sibTrans" presStyleCnt="0"/>
      <dgm:spPr/>
    </dgm:pt>
    <dgm:pt modelId="{F853F21F-F83D-4FBD-900C-3A4449206811}" type="pres">
      <dgm:prSet presAssocID="{7F8C4F11-367E-4D45-B9DE-46EB1040C21E}" presName="compNode" presStyleCnt="0"/>
      <dgm:spPr/>
    </dgm:pt>
    <dgm:pt modelId="{9382C0AD-AF4F-43F3-ADFB-0BCBEBB52E52}" type="pres">
      <dgm:prSet presAssocID="{7F8C4F11-367E-4D45-B9DE-46EB1040C21E}" presName="bgRect" presStyleLbl="bgShp" presStyleIdx="2" presStyleCnt="7"/>
      <dgm:spPr/>
    </dgm:pt>
    <dgm:pt modelId="{060C1B75-778C-4877-92BD-0E3A4B5B7910}" type="pres">
      <dgm:prSet presAssocID="{7F8C4F11-367E-4D45-B9DE-46EB1040C21E}"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alculadora"/>
        </a:ext>
      </dgm:extLst>
    </dgm:pt>
    <dgm:pt modelId="{AF6730CE-C6E2-434F-9180-7C816E0C82B1}" type="pres">
      <dgm:prSet presAssocID="{7F8C4F11-367E-4D45-B9DE-46EB1040C21E}" presName="spaceRect" presStyleCnt="0"/>
      <dgm:spPr/>
    </dgm:pt>
    <dgm:pt modelId="{4AD86FDA-A2CA-48F4-A2D3-2F7DDA7629E9}" type="pres">
      <dgm:prSet presAssocID="{7F8C4F11-367E-4D45-B9DE-46EB1040C21E}" presName="parTx" presStyleLbl="revTx" presStyleIdx="2" presStyleCnt="7">
        <dgm:presLayoutVars>
          <dgm:chMax val="0"/>
          <dgm:chPref val="0"/>
        </dgm:presLayoutVars>
      </dgm:prSet>
      <dgm:spPr/>
    </dgm:pt>
    <dgm:pt modelId="{514F87F3-DA78-449E-AAEF-D3B64FA1B433}" type="pres">
      <dgm:prSet presAssocID="{6C496D5A-259C-476A-8FB4-4440E94A4793}" presName="sibTrans" presStyleCnt="0"/>
      <dgm:spPr/>
    </dgm:pt>
    <dgm:pt modelId="{543F5CAE-0F3C-45B1-85F8-BD3A5F4801EE}" type="pres">
      <dgm:prSet presAssocID="{5E0D6693-99B3-403D-A9A2-4DBB4E5F78BE}" presName="compNode" presStyleCnt="0"/>
      <dgm:spPr/>
    </dgm:pt>
    <dgm:pt modelId="{5296B43D-AE4C-4714-B4F9-C61BAF6844F1}" type="pres">
      <dgm:prSet presAssocID="{5E0D6693-99B3-403D-A9A2-4DBB4E5F78BE}" presName="bgRect" presStyleLbl="bgShp" presStyleIdx="3" presStyleCnt="7"/>
      <dgm:spPr/>
    </dgm:pt>
    <dgm:pt modelId="{BBD3F9E5-58F7-47BF-9331-C718F19CA2D4}" type="pres">
      <dgm:prSet presAssocID="{5E0D6693-99B3-403D-A9A2-4DBB4E5F78BE}"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Estadísticas"/>
        </a:ext>
      </dgm:extLst>
    </dgm:pt>
    <dgm:pt modelId="{7CBD584C-0226-466B-B919-345926ECCA23}" type="pres">
      <dgm:prSet presAssocID="{5E0D6693-99B3-403D-A9A2-4DBB4E5F78BE}" presName="spaceRect" presStyleCnt="0"/>
      <dgm:spPr/>
    </dgm:pt>
    <dgm:pt modelId="{CE8E2F96-2362-4A6A-B91D-D67A492E2F69}" type="pres">
      <dgm:prSet presAssocID="{5E0D6693-99B3-403D-A9A2-4DBB4E5F78BE}" presName="parTx" presStyleLbl="revTx" presStyleIdx="3" presStyleCnt="7">
        <dgm:presLayoutVars>
          <dgm:chMax val="0"/>
          <dgm:chPref val="0"/>
        </dgm:presLayoutVars>
      </dgm:prSet>
      <dgm:spPr/>
    </dgm:pt>
    <dgm:pt modelId="{A32ABB28-B35B-4753-801E-92F16A4B0C0D}" type="pres">
      <dgm:prSet presAssocID="{B85B942D-B861-4F6E-B090-EC5F6F738142}" presName="sibTrans" presStyleCnt="0"/>
      <dgm:spPr/>
    </dgm:pt>
    <dgm:pt modelId="{88298660-5AE8-4886-A51C-E416DA12D666}" type="pres">
      <dgm:prSet presAssocID="{5FE3519B-75CB-44F5-AF0A-F9C608C6216C}" presName="compNode" presStyleCnt="0"/>
      <dgm:spPr/>
    </dgm:pt>
    <dgm:pt modelId="{79AEE331-F3B4-4F9C-A3D1-E17BC8C4B3C1}" type="pres">
      <dgm:prSet presAssocID="{5FE3519B-75CB-44F5-AF0A-F9C608C6216C}" presName="bgRect" presStyleLbl="bgShp" presStyleIdx="4" presStyleCnt="7"/>
      <dgm:spPr/>
    </dgm:pt>
    <dgm:pt modelId="{D38B3240-F925-4B23-B6B6-1AD0A8BA3824}" type="pres">
      <dgm:prSet presAssocID="{5FE3519B-75CB-44F5-AF0A-F9C608C6216C}"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Heart Lock"/>
        </a:ext>
      </dgm:extLst>
    </dgm:pt>
    <dgm:pt modelId="{504D1FEF-C9F1-451C-86CB-94FF610EAB2F}" type="pres">
      <dgm:prSet presAssocID="{5FE3519B-75CB-44F5-AF0A-F9C608C6216C}" presName="spaceRect" presStyleCnt="0"/>
      <dgm:spPr/>
    </dgm:pt>
    <dgm:pt modelId="{69BB526D-723F-44ED-9B4A-6FBE460A97C8}" type="pres">
      <dgm:prSet presAssocID="{5FE3519B-75CB-44F5-AF0A-F9C608C6216C}" presName="parTx" presStyleLbl="revTx" presStyleIdx="4" presStyleCnt="7">
        <dgm:presLayoutVars>
          <dgm:chMax val="0"/>
          <dgm:chPref val="0"/>
        </dgm:presLayoutVars>
      </dgm:prSet>
      <dgm:spPr/>
    </dgm:pt>
    <dgm:pt modelId="{8B983E35-2F01-419B-B664-96C472F9CA4A}" type="pres">
      <dgm:prSet presAssocID="{0C2112EC-840A-419D-84B8-D2178AC3B3A6}" presName="sibTrans" presStyleCnt="0"/>
      <dgm:spPr/>
    </dgm:pt>
    <dgm:pt modelId="{65DB1AE4-F9E1-44C3-8BC9-4D18A401BC71}" type="pres">
      <dgm:prSet presAssocID="{7DC7F338-8CFF-4948-AABB-C0FB0DE9D06D}" presName="compNode" presStyleCnt="0"/>
      <dgm:spPr/>
    </dgm:pt>
    <dgm:pt modelId="{BE7600A7-EEEE-4C7A-BCD2-3A422409E8F2}" type="pres">
      <dgm:prSet presAssocID="{7DC7F338-8CFF-4948-AABB-C0FB0DE9D06D}" presName="bgRect" presStyleLbl="bgShp" presStyleIdx="5" presStyleCnt="7"/>
      <dgm:spPr/>
    </dgm:pt>
    <dgm:pt modelId="{455557E9-2C4C-4836-BBFE-1819FE45541D}" type="pres">
      <dgm:prSet presAssocID="{7DC7F338-8CFF-4948-AABB-C0FB0DE9D06D}"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Globos"/>
        </a:ext>
      </dgm:extLst>
    </dgm:pt>
    <dgm:pt modelId="{88FFC741-74C2-43DB-8AD1-F1B295E81BDD}" type="pres">
      <dgm:prSet presAssocID="{7DC7F338-8CFF-4948-AABB-C0FB0DE9D06D}" presName="spaceRect" presStyleCnt="0"/>
      <dgm:spPr/>
    </dgm:pt>
    <dgm:pt modelId="{883A96BA-01F4-4EDE-9D34-C2F57622DD10}" type="pres">
      <dgm:prSet presAssocID="{7DC7F338-8CFF-4948-AABB-C0FB0DE9D06D}" presName="parTx" presStyleLbl="revTx" presStyleIdx="5" presStyleCnt="7">
        <dgm:presLayoutVars>
          <dgm:chMax val="0"/>
          <dgm:chPref val="0"/>
        </dgm:presLayoutVars>
      </dgm:prSet>
      <dgm:spPr/>
    </dgm:pt>
    <dgm:pt modelId="{2FB49D2E-C185-4EFD-B03B-567B3B470505}" type="pres">
      <dgm:prSet presAssocID="{86A85C00-7081-4987-8EBF-BFF569F60486}" presName="sibTrans" presStyleCnt="0"/>
      <dgm:spPr/>
    </dgm:pt>
    <dgm:pt modelId="{E52B53EA-593F-4669-A01C-93C4844EBDA1}" type="pres">
      <dgm:prSet presAssocID="{2764FBB4-A62D-4332-9AE8-F146B7C917AA}" presName="compNode" presStyleCnt="0"/>
      <dgm:spPr/>
    </dgm:pt>
    <dgm:pt modelId="{F3DABC51-2142-46E6-944E-63ACC80F5ED5}" type="pres">
      <dgm:prSet presAssocID="{2764FBB4-A62D-4332-9AE8-F146B7C917AA}" presName="bgRect" presStyleLbl="bgShp" presStyleIdx="6" presStyleCnt="7"/>
      <dgm:spPr/>
    </dgm:pt>
    <dgm:pt modelId="{E0CE433A-5F22-47F2-96E3-E35B214147C9}" type="pres">
      <dgm:prSet presAssocID="{2764FBB4-A62D-4332-9AE8-F146B7C917AA}"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Documento"/>
        </a:ext>
      </dgm:extLst>
    </dgm:pt>
    <dgm:pt modelId="{025F41FA-2A93-431A-81AB-CA8B9101FCF3}" type="pres">
      <dgm:prSet presAssocID="{2764FBB4-A62D-4332-9AE8-F146B7C917AA}" presName="spaceRect" presStyleCnt="0"/>
      <dgm:spPr/>
    </dgm:pt>
    <dgm:pt modelId="{F2A3DEA0-503F-4327-A815-89B0E28F69EA}" type="pres">
      <dgm:prSet presAssocID="{2764FBB4-A62D-4332-9AE8-F146B7C917AA}" presName="parTx" presStyleLbl="revTx" presStyleIdx="6" presStyleCnt="7">
        <dgm:presLayoutVars>
          <dgm:chMax val="0"/>
          <dgm:chPref val="0"/>
        </dgm:presLayoutVars>
      </dgm:prSet>
      <dgm:spPr/>
    </dgm:pt>
  </dgm:ptLst>
  <dgm:cxnLst>
    <dgm:cxn modelId="{4E238406-BFBC-4401-9AA7-B2BFCABD43BD}" srcId="{90CFD4F3-31EF-4B95-B5AF-5648BC562D09}" destId="{C06A6295-F3E9-41A7-A20D-DD8650FCBE7E}" srcOrd="1" destOrd="0" parTransId="{7B856FF1-F24B-4044-A37C-E44F1E5DD941}" sibTransId="{86298A62-C334-4E69-90B1-F7B37947AA85}"/>
    <dgm:cxn modelId="{13808D0F-1C60-4898-9841-6D9B8522FB6E}" srcId="{90CFD4F3-31EF-4B95-B5AF-5648BC562D09}" destId="{7F8C4F11-367E-4D45-B9DE-46EB1040C21E}" srcOrd="2" destOrd="0" parTransId="{1087656E-DECA-4CBA-96E8-AED68A0DFBC3}" sibTransId="{6C496D5A-259C-476A-8FB4-4440E94A4793}"/>
    <dgm:cxn modelId="{275FC711-A96F-4EC2-A963-A4C1D654E617}" srcId="{90CFD4F3-31EF-4B95-B5AF-5648BC562D09}" destId="{7DC7F338-8CFF-4948-AABB-C0FB0DE9D06D}" srcOrd="5" destOrd="0" parTransId="{3D75B267-7BEC-4E76-BD33-42C62EE62712}" sibTransId="{86A85C00-7081-4987-8EBF-BFF569F60486}"/>
    <dgm:cxn modelId="{0D917633-A43C-45D7-870A-E1A57E259769}" srcId="{90CFD4F3-31EF-4B95-B5AF-5648BC562D09}" destId="{2764FBB4-A62D-4332-9AE8-F146B7C917AA}" srcOrd="6" destOrd="0" parTransId="{A820396D-F8FC-4162-ABB0-1CF3F3D2DFB7}" sibTransId="{34E3DB69-6769-4D73-8778-E47BA0106D26}"/>
    <dgm:cxn modelId="{8A206438-F92F-4E93-AA65-AE221E2F275D}" srcId="{90CFD4F3-31EF-4B95-B5AF-5648BC562D09}" destId="{5FE3519B-75CB-44F5-AF0A-F9C608C6216C}" srcOrd="4" destOrd="0" parTransId="{1912DBE8-036E-48B2-9E4A-ECEFD2CB3E7F}" sibTransId="{0C2112EC-840A-419D-84B8-D2178AC3B3A6}"/>
    <dgm:cxn modelId="{93360954-0D0C-4200-8EAC-6E018462B83B}" srcId="{90CFD4F3-31EF-4B95-B5AF-5648BC562D09}" destId="{6B14A463-76BC-4E51-9CE2-88F2266F4FCB}" srcOrd="0" destOrd="0" parTransId="{A5E6DD1C-2395-4EA1-9228-C2DC557EFF26}" sibTransId="{7BFCFC6E-B620-4DC0-B0A2-F5AE2E7F0F7B}"/>
    <dgm:cxn modelId="{58D00171-FF35-4629-B10A-735DECF547AA}" type="presOf" srcId="{C06A6295-F3E9-41A7-A20D-DD8650FCBE7E}" destId="{3E60858B-C7FA-43E4-B795-44D29998F66F}" srcOrd="0" destOrd="0" presId="urn:microsoft.com/office/officeart/2018/2/layout/IconVerticalSolidList"/>
    <dgm:cxn modelId="{7988FB7E-41B3-4BF2-A2C0-5FED4C8C01D1}" type="presOf" srcId="{2764FBB4-A62D-4332-9AE8-F146B7C917AA}" destId="{F2A3DEA0-503F-4327-A815-89B0E28F69EA}" srcOrd="0" destOrd="0" presId="urn:microsoft.com/office/officeart/2018/2/layout/IconVerticalSolidList"/>
    <dgm:cxn modelId="{DDA0C480-761C-49F3-A0F7-93E5D070065C}" type="presOf" srcId="{7F8C4F11-367E-4D45-B9DE-46EB1040C21E}" destId="{4AD86FDA-A2CA-48F4-A2D3-2F7DDA7629E9}" srcOrd="0" destOrd="0" presId="urn:microsoft.com/office/officeart/2018/2/layout/IconVerticalSolidList"/>
    <dgm:cxn modelId="{B607899C-A2EE-43B5-B4EE-218B5152E313}" type="presOf" srcId="{7DC7F338-8CFF-4948-AABB-C0FB0DE9D06D}" destId="{883A96BA-01F4-4EDE-9D34-C2F57622DD10}" srcOrd="0" destOrd="0" presId="urn:microsoft.com/office/officeart/2018/2/layout/IconVerticalSolidList"/>
    <dgm:cxn modelId="{9AB908CA-0CCC-44BD-B73E-5B0E0BAC70A8}" type="presOf" srcId="{90CFD4F3-31EF-4B95-B5AF-5648BC562D09}" destId="{F22632AB-1651-47C0-8277-04C0584A58BB}" srcOrd="0" destOrd="0" presId="urn:microsoft.com/office/officeart/2018/2/layout/IconVerticalSolidList"/>
    <dgm:cxn modelId="{58FAD2DE-2201-4949-9A5F-B4706539BC84}" type="presOf" srcId="{5FE3519B-75CB-44F5-AF0A-F9C608C6216C}" destId="{69BB526D-723F-44ED-9B4A-6FBE460A97C8}" srcOrd="0" destOrd="0" presId="urn:microsoft.com/office/officeart/2018/2/layout/IconVerticalSolidList"/>
    <dgm:cxn modelId="{FD471AE7-0AF7-4C43-B794-A8E2A4C210A8}" type="presOf" srcId="{5E0D6693-99B3-403D-A9A2-4DBB4E5F78BE}" destId="{CE8E2F96-2362-4A6A-B91D-D67A492E2F69}" srcOrd="0" destOrd="0" presId="urn:microsoft.com/office/officeart/2018/2/layout/IconVerticalSolidList"/>
    <dgm:cxn modelId="{816348E8-E95E-4DA5-9872-CDDF23BBE232}" srcId="{90CFD4F3-31EF-4B95-B5AF-5648BC562D09}" destId="{5E0D6693-99B3-403D-A9A2-4DBB4E5F78BE}" srcOrd="3" destOrd="0" parTransId="{9879A35C-92CA-45B7-A1EB-63E0CDD2ACB1}" sibTransId="{B85B942D-B861-4F6E-B090-EC5F6F738142}"/>
    <dgm:cxn modelId="{512260FB-4163-420B-B9AF-06D8C2FC77BF}" type="presOf" srcId="{6B14A463-76BC-4E51-9CE2-88F2266F4FCB}" destId="{91B5E7A0-CBDE-468E-854E-FD6B1CF469D4}" srcOrd="0" destOrd="0" presId="urn:microsoft.com/office/officeart/2018/2/layout/IconVerticalSolidList"/>
    <dgm:cxn modelId="{67F514AD-6C5A-4359-A11B-553BC9D576C7}" type="presParOf" srcId="{F22632AB-1651-47C0-8277-04C0584A58BB}" destId="{4D014548-C81A-4DC4-A034-7EFD31EEE440}" srcOrd="0" destOrd="0" presId="urn:microsoft.com/office/officeart/2018/2/layout/IconVerticalSolidList"/>
    <dgm:cxn modelId="{67961479-2C3C-4BA0-8A27-5D1D9F20D9FA}" type="presParOf" srcId="{4D014548-C81A-4DC4-A034-7EFD31EEE440}" destId="{E85FF4CC-DA14-43A7-B568-A0B9366429B8}" srcOrd="0" destOrd="0" presId="urn:microsoft.com/office/officeart/2018/2/layout/IconVerticalSolidList"/>
    <dgm:cxn modelId="{BCD6ABF2-C7D3-4F6F-9F4E-E2242910699E}" type="presParOf" srcId="{4D014548-C81A-4DC4-A034-7EFD31EEE440}" destId="{D39CF7B1-C462-4FCF-B8CB-6AD9F7241DF7}" srcOrd="1" destOrd="0" presId="urn:microsoft.com/office/officeart/2018/2/layout/IconVerticalSolidList"/>
    <dgm:cxn modelId="{88C28809-4401-448C-84F6-ADE0DEB084DC}" type="presParOf" srcId="{4D014548-C81A-4DC4-A034-7EFD31EEE440}" destId="{CB4A2D67-B389-4D42-8121-4C9B08B6973F}" srcOrd="2" destOrd="0" presId="urn:microsoft.com/office/officeart/2018/2/layout/IconVerticalSolidList"/>
    <dgm:cxn modelId="{A36D5364-B670-4E32-A33B-104F32D755E2}" type="presParOf" srcId="{4D014548-C81A-4DC4-A034-7EFD31EEE440}" destId="{91B5E7A0-CBDE-468E-854E-FD6B1CF469D4}" srcOrd="3" destOrd="0" presId="urn:microsoft.com/office/officeart/2018/2/layout/IconVerticalSolidList"/>
    <dgm:cxn modelId="{C745CAF6-212A-4BFC-865C-C1A79973D645}" type="presParOf" srcId="{F22632AB-1651-47C0-8277-04C0584A58BB}" destId="{6CE6294B-3FA1-463B-B552-93E9E38C2905}" srcOrd="1" destOrd="0" presId="urn:microsoft.com/office/officeart/2018/2/layout/IconVerticalSolidList"/>
    <dgm:cxn modelId="{AFBE4D25-9CB8-4EDA-AC0F-1A94759B7CB3}" type="presParOf" srcId="{F22632AB-1651-47C0-8277-04C0584A58BB}" destId="{380ED7FE-3FE2-430E-8DE3-781D3DA8CA41}" srcOrd="2" destOrd="0" presId="urn:microsoft.com/office/officeart/2018/2/layout/IconVerticalSolidList"/>
    <dgm:cxn modelId="{6A20270F-3ABF-4A35-A451-FFBE3957A30B}" type="presParOf" srcId="{380ED7FE-3FE2-430E-8DE3-781D3DA8CA41}" destId="{FDD2E708-5B2A-4290-BE7E-DDB60BAB1729}" srcOrd="0" destOrd="0" presId="urn:microsoft.com/office/officeart/2018/2/layout/IconVerticalSolidList"/>
    <dgm:cxn modelId="{71B532FE-D98D-4791-8AE1-B8D8F0D4F53A}" type="presParOf" srcId="{380ED7FE-3FE2-430E-8DE3-781D3DA8CA41}" destId="{264D4AC8-B3F6-40C8-A63C-9ED19D5391A6}" srcOrd="1" destOrd="0" presId="urn:microsoft.com/office/officeart/2018/2/layout/IconVerticalSolidList"/>
    <dgm:cxn modelId="{BF497A4E-8393-4E29-AB0D-7CF644A5FB30}" type="presParOf" srcId="{380ED7FE-3FE2-430E-8DE3-781D3DA8CA41}" destId="{250D1ED6-DDAB-48F1-A71D-9FBC68897F5A}" srcOrd="2" destOrd="0" presId="urn:microsoft.com/office/officeart/2018/2/layout/IconVerticalSolidList"/>
    <dgm:cxn modelId="{808E9F81-9211-4474-982B-5DCA67EC84FD}" type="presParOf" srcId="{380ED7FE-3FE2-430E-8DE3-781D3DA8CA41}" destId="{3E60858B-C7FA-43E4-B795-44D29998F66F}" srcOrd="3" destOrd="0" presId="urn:microsoft.com/office/officeart/2018/2/layout/IconVerticalSolidList"/>
    <dgm:cxn modelId="{0BDB2F5B-6E1C-49D7-95ED-90BB2065D0A9}" type="presParOf" srcId="{F22632AB-1651-47C0-8277-04C0584A58BB}" destId="{77815F3F-C0D3-4C1E-AE75-9F8BBD78BDCA}" srcOrd="3" destOrd="0" presId="urn:microsoft.com/office/officeart/2018/2/layout/IconVerticalSolidList"/>
    <dgm:cxn modelId="{BAE3E4BB-D9F2-49E1-BED5-CC481673551B}" type="presParOf" srcId="{F22632AB-1651-47C0-8277-04C0584A58BB}" destId="{F853F21F-F83D-4FBD-900C-3A4449206811}" srcOrd="4" destOrd="0" presId="urn:microsoft.com/office/officeart/2018/2/layout/IconVerticalSolidList"/>
    <dgm:cxn modelId="{A02BE8C9-24E2-4CBB-A913-B82D9EA56B4F}" type="presParOf" srcId="{F853F21F-F83D-4FBD-900C-3A4449206811}" destId="{9382C0AD-AF4F-43F3-ADFB-0BCBEBB52E52}" srcOrd="0" destOrd="0" presId="urn:microsoft.com/office/officeart/2018/2/layout/IconVerticalSolidList"/>
    <dgm:cxn modelId="{277B15E7-ED09-4065-83A1-87EDE1BDE3A9}" type="presParOf" srcId="{F853F21F-F83D-4FBD-900C-3A4449206811}" destId="{060C1B75-778C-4877-92BD-0E3A4B5B7910}" srcOrd="1" destOrd="0" presId="urn:microsoft.com/office/officeart/2018/2/layout/IconVerticalSolidList"/>
    <dgm:cxn modelId="{E98293E4-EA5B-4B7C-9135-33D0C7218803}" type="presParOf" srcId="{F853F21F-F83D-4FBD-900C-3A4449206811}" destId="{AF6730CE-C6E2-434F-9180-7C816E0C82B1}" srcOrd="2" destOrd="0" presId="urn:microsoft.com/office/officeart/2018/2/layout/IconVerticalSolidList"/>
    <dgm:cxn modelId="{FA39E1FC-662E-4BF0-B955-40F86E79349D}" type="presParOf" srcId="{F853F21F-F83D-4FBD-900C-3A4449206811}" destId="{4AD86FDA-A2CA-48F4-A2D3-2F7DDA7629E9}" srcOrd="3" destOrd="0" presId="urn:microsoft.com/office/officeart/2018/2/layout/IconVerticalSolidList"/>
    <dgm:cxn modelId="{31D30E7B-F289-4CBF-B5C3-DBC149E6E75A}" type="presParOf" srcId="{F22632AB-1651-47C0-8277-04C0584A58BB}" destId="{514F87F3-DA78-449E-AAEF-D3B64FA1B433}" srcOrd="5" destOrd="0" presId="urn:microsoft.com/office/officeart/2018/2/layout/IconVerticalSolidList"/>
    <dgm:cxn modelId="{C7003C81-9039-4D30-B9AC-17AF5AF78231}" type="presParOf" srcId="{F22632AB-1651-47C0-8277-04C0584A58BB}" destId="{543F5CAE-0F3C-45B1-85F8-BD3A5F4801EE}" srcOrd="6" destOrd="0" presId="urn:microsoft.com/office/officeart/2018/2/layout/IconVerticalSolidList"/>
    <dgm:cxn modelId="{CCB43FBF-6FB6-4C2F-BEA7-76AFAC6D4796}" type="presParOf" srcId="{543F5CAE-0F3C-45B1-85F8-BD3A5F4801EE}" destId="{5296B43D-AE4C-4714-B4F9-C61BAF6844F1}" srcOrd="0" destOrd="0" presId="urn:microsoft.com/office/officeart/2018/2/layout/IconVerticalSolidList"/>
    <dgm:cxn modelId="{DA833056-E962-46DE-A963-CA8F34CA33AE}" type="presParOf" srcId="{543F5CAE-0F3C-45B1-85F8-BD3A5F4801EE}" destId="{BBD3F9E5-58F7-47BF-9331-C718F19CA2D4}" srcOrd="1" destOrd="0" presId="urn:microsoft.com/office/officeart/2018/2/layout/IconVerticalSolidList"/>
    <dgm:cxn modelId="{17356B8E-4B76-490D-B80D-9C69F2016420}" type="presParOf" srcId="{543F5CAE-0F3C-45B1-85F8-BD3A5F4801EE}" destId="{7CBD584C-0226-466B-B919-345926ECCA23}" srcOrd="2" destOrd="0" presId="urn:microsoft.com/office/officeart/2018/2/layout/IconVerticalSolidList"/>
    <dgm:cxn modelId="{686ABD50-4C38-4BF9-8F87-27F652728D09}" type="presParOf" srcId="{543F5CAE-0F3C-45B1-85F8-BD3A5F4801EE}" destId="{CE8E2F96-2362-4A6A-B91D-D67A492E2F69}" srcOrd="3" destOrd="0" presId="urn:microsoft.com/office/officeart/2018/2/layout/IconVerticalSolidList"/>
    <dgm:cxn modelId="{77F437A8-B68C-4621-B3FB-3FCB39406348}" type="presParOf" srcId="{F22632AB-1651-47C0-8277-04C0584A58BB}" destId="{A32ABB28-B35B-4753-801E-92F16A4B0C0D}" srcOrd="7" destOrd="0" presId="urn:microsoft.com/office/officeart/2018/2/layout/IconVerticalSolidList"/>
    <dgm:cxn modelId="{4EE4A014-B66C-4305-9928-996751EF19E9}" type="presParOf" srcId="{F22632AB-1651-47C0-8277-04C0584A58BB}" destId="{88298660-5AE8-4886-A51C-E416DA12D666}" srcOrd="8" destOrd="0" presId="urn:microsoft.com/office/officeart/2018/2/layout/IconVerticalSolidList"/>
    <dgm:cxn modelId="{71B378A1-7A73-4DB9-8983-17C5DC596FC0}" type="presParOf" srcId="{88298660-5AE8-4886-A51C-E416DA12D666}" destId="{79AEE331-F3B4-4F9C-A3D1-E17BC8C4B3C1}" srcOrd="0" destOrd="0" presId="urn:microsoft.com/office/officeart/2018/2/layout/IconVerticalSolidList"/>
    <dgm:cxn modelId="{AC6A710D-49D1-4829-89E1-FB417737EEC9}" type="presParOf" srcId="{88298660-5AE8-4886-A51C-E416DA12D666}" destId="{D38B3240-F925-4B23-B6B6-1AD0A8BA3824}" srcOrd="1" destOrd="0" presId="urn:microsoft.com/office/officeart/2018/2/layout/IconVerticalSolidList"/>
    <dgm:cxn modelId="{53B69076-DF2F-4ED7-82F9-65FF604ADF99}" type="presParOf" srcId="{88298660-5AE8-4886-A51C-E416DA12D666}" destId="{504D1FEF-C9F1-451C-86CB-94FF610EAB2F}" srcOrd="2" destOrd="0" presId="urn:microsoft.com/office/officeart/2018/2/layout/IconVerticalSolidList"/>
    <dgm:cxn modelId="{C77B88EA-8F51-40E7-87ED-62D66DAFE7E4}" type="presParOf" srcId="{88298660-5AE8-4886-A51C-E416DA12D666}" destId="{69BB526D-723F-44ED-9B4A-6FBE460A97C8}" srcOrd="3" destOrd="0" presId="urn:microsoft.com/office/officeart/2018/2/layout/IconVerticalSolidList"/>
    <dgm:cxn modelId="{AC781452-BC9D-43A6-8E10-74063C3D5D68}" type="presParOf" srcId="{F22632AB-1651-47C0-8277-04C0584A58BB}" destId="{8B983E35-2F01-419B-B664-96C472F9CA4A}" srcOrd="9" destOrd="0" presId="urn:microsoft.com/office/officeart/2018/2/layout/IconVerticalSolidList"/>
    <dgm:cxn modelId="{9DA6E478-4FF9-4162-8B03-D07150A279F0}" type="presParOf" srcId="{F22632AB-1651-47C0-8277-04C0584A58BB}" destId="{65DB1AE4-F9E1-44C3-8BC9-4D18A401BC71}" srcOrd="10" destOrd="0" presId="urn:microsoft.com/office/officeart/2018/2/layout/IconVerticalSolidList"/>
    <dgm:cxn modelId="{8931706E-D6C4-4F6E-923C-2C0415299D5D}" type="presParOf" srcId="{65DB1AE4-F9E1-44C3-8BC9-4D18A401BC71}" destId="{BE7600A7-EEEE-4C7A-BCD2-3A422409E8F2}" srcOrd="0" destOrd="0" presId="urn:microsoft.com/office/officeart/2018/2/layout/IconVerticalSolidList"/>
    <dgm:cxn modelId="{434AFCBE-ED2D-4074-BF80-E7D8513874D1}" type="presParOf" srcId="{65DB1AE4-F9E1-44C3-8BC9-4D18A401BC71}" destId="{455557E9-2C4C-4836-BBFE-1819FE45541D}" srcOrd="1" destOrd="0" presId="urn:microsoft.com/office/officeart/2018/2/layout/IconVerticalSolidList"/>
    <dgm:cxn modelId="{B29EA62B-F6BA-4E99-B91E-C614491F4734}" type="presParOf" srcId="{65DB1AE4-F9E1-44C3-8BC9-4D18A401BC71}" destId="{88FFC741-74C2-43DB-8AD1-F1B295E81BDD}" srcOrd="2" destOrd="0" presId="urn:microsoft.com/office/officeart/2018/2/layout/IconVerticalSolidList"/>
    <dgm:cxn modelId="{C142EC6F-05E9-48B2-BFAB-7C41D69A45C2}" type="presParOf" srcId="{65DB1AE4-F9E1-44C3-8BC9-4D18A401BC71}" destId="{883A96BA-01F4-4EDE-9D34-C2F57622DD10}" srcOrd="3" destOrd="0" presId="urn:microsoft.com/office/officeart/2018/2/layout/IconVerticalSolidList"/>
    <dgm:cxn modelId="{3A8602CF-5BC5-4447-882F-F170BAF7ECC1}" type="presParOf" srcId="{F22632AB-1651-47C0-8277-04C0584A58BB}" destId="{2FB49D2E-C185-4EFD-B03B-567B3B470505}" srcOrd="11" destOrd="0" presId="urn:microsoft.com/office/officeart/2018/2/layout/IconVerticalSolidList"/>
    <dgm:cxn modelId="{7B257010-0162-442B-986A-5461E655B9F5}" type="presParOf" srcId="{F22632AB-1651-47C0-8277-04C0584A58BB}" destId="{E52B53EA-593F-4669-A01C-93C4844EBDA1}" srcOrd="12" destOrd="0" presId="urn:microsoft.com/office/officeart/2018/2/layout/IconVerticalSolidList"/>
    <dgm:cxn modelId="{81C5A197-6F9A-4E37-A914-C4501DCCED66}" type="presParOf" srcId="{E52B53EA-593F-4669-A01C-93C4844EBDA1}" destId="{F3DABC51-2142-46E6-944E-63ACC80F5ED5}" srcOrd="0" destOrd="0" presId="urn:microsoft.com/office/officeart/2018/2/layout/IconVerticalSolidList"/>
    <dgm:cxn modelId="{2AFF72A7-4983-4D23-8678-9397AF8AA4DE}" type="presParOf" srcId="{E52B53EA-593F-4669-A01C-93C4844EBDA1}" destId="{E0CE433A-5F22-47F2-96E3-E35B214147C9}" srcOrd="1" destOrd="0" presId="urn:microsoft.com/office/officeart/2018/2/layout/IconVerticalSolidList"/>
    <dgm:cxn modelId="{BAA6D2F2-49B6-4952-AA7B-A337C0185B5E}" type="presParOf" srcId="{E52B53EA-593F-4669-A01C-93C4844EBDA1}" destId="{025F41FA-2A93-431A-81AB-CA8B9101FCF3}" srcOrd="2" destOrd="0" presId="urn:microsoft.com/office/officeart/2018/2/layout/IconVerticalSolidList"/>
    <dgm:cxn modelId="{F74A15BF-7545-4E8D-B1F0-9110A64A7972}" type="presParOf" srcId="{E52B53EA-593F-4669-A01C-93C4844EBDA1}" destId="{F2A3DEA0-503F-4327-A815-89B0E28F69E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CFD4F3-31EF-4B95-B5AF-5648BC562D0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6B14A463-76BC-4E51-9CE2-88F2266F4FCB}">
      <dgm:prSet/>
      <dgm:spPr/>
      <dgm:t>
        <a:bodyPr/>
        <a:lstStyle/>
        <a:p>
          <a:r>
            <a:rPr lang="es-MX" altLang="es-MX"/>
            <a:t>La función logística</a:t>
          </a:r>
          <a:endParaRPr lang="en-US"/>
        </a:p>
      </dgm:t>
    </dgm:pt>
    <dgm:pt modelId="{A5E6DD1C-2395-4EA1-9228-C2DC557EFF26}" type="parTrans" cxnId="{93360954-0D0C-4200-8EAC-6E018462B83B}">
      <dgm:prSet/>
      <dgm:spPr/>
      <dgm:t>
        <a:bodyPr/>
        <a:lstStyle/>
        <a:p>
          <a:endParaRPr lang="en-US"/>
        </a:p>
      </dgm:t>
    </dgm:pt>
    <dgm:pt modelId="{7BFCFC6E-B620-4DC0-B0A2-F5AE2E7F0F7B}" type="sibTrans" cxnId="{93360954-0D0C-4200-8EAC-6E018462B83B}">
      <dgm:prSet/>
      <dgm:spPr/>
      <dgm:t>
        <a:bodyPr/>
        <a:lstStyle/>
        <a:p>
          <a:endParaRPr lang="en-US"/>
        </a:p>
      </dgm:t>
    </dgm:pt>
    <dgm:pt modelId="{0A8686DD-9C50-5144-B27B-761A22B75A5F}">
      <dgm:prSet/>
      <dgm:spPr/>
      <dgm:t>
        <a:bodyPr/>
        <a:lstStyle/>
        <a:p>
          <a:r>
            <a:rPr lang="es-MX" altLang="es-MX"/>
            <a:t>Interpretación de coeficientes.</a:t>
          </a:r>
        </a:p>
      </dgm:t>
    </dgm:pt>
    <dgm:pt modelId="{F22DF26B-DD77-B94C-8B32-7E6DFAA43E74}" type="parTrans" cxnId="{9D51A8C7-C998-F745-9FE8-F6596442F4D9}">
      <dgm:prSet/>
      <dgm:spPr/>
      <dgm:t>
        <a:bodyPr/>
        <a:lstStyle/>
        <a:p>
          <a:endParaRPr lang="es-MX"/>
        </a:p>
      </dgm:t>
    </dgm:pt>
    <dgm:pt modelId="{0B2D4B31-4B67-7748-B45C-6071EE47FD4D}" type="sibTrans" cxnId="{9D51A8C7-C998-F745-9FE8-F6596442F4D9}">
      <dgm:prSet/>
      <dgm:spPr/>
      <dgm:t>
        <a:bodyPr/>
        <a:lstStyle/>
        <a:p>
          <a:endParaRPr lang="es-MX"/>
        </a:p>
      </dgm:t>
    </dgm:pt>
    <dgm:pt modelId="{B4D51C7F-C030-D843-B017-78DB2413FC0B}">
      <dgm:prSet/>
      <dgm:spPr/>
      <dgm:t>
        <a:bodyPr/>
        <a:lstStyle/>
        <a:p>
          <a:r>
            <a:rPr lang="es-MX" altLang="es-MX"/>
            <a:t>Supuestos</a:t>
          </a:r>
        </a:p>
      </dgm:t>
    </dgm:pt>
    <dgm:pt modelId="{0F9F803B-6DBC-8346-9ADE-3060544017F9}" type="parTrans" cxnId="{86AF01BB-5A0E-ED4E-9BA2-3F9552055C39}">
      <dgm:prSet/>
      <dgm:spPr/>
      <dgm:t>
        <a:bodyPr/>
        <a:lstStyle/>
        <a:p>
          <a:endParaRPr lang="es-MX"/>
        </a:p>
      </dgm:t>
    </dgm:pt>
    <dgm:pt modelId="{D6154CCC-12E6-C049-A81D-9A4415C316D3}" type="sibTrans" cxnId="{86AF01BB-5A0E-ED4E-9BA2-3F9552055C39}">
      <dgm:prSet/>
      <dgm:spPr/>
      <dgm:t>
        <a:bodyPr/>
        <a:lstStyle/>
        <a:p>
          <a:endParaRPr lang="es-MX"/>
        </a:p>
      </dgm:t>
    </dgm:pt>
    <dgm:pt modelId="{4858C6B7-1CEF-1E49-B390-E948B3F71897}">
      <dgm:prSet/>
      <dgm:spPr/>
      <dgm:t>
        <a:bodyPr/>
        <a:lstStyle/>
        <a:p>
          <a:r>
            <a:rPr lang="es-MX" altLang="es-MX"/>
            <a:t>Regresión logística múltiple</a:t>
          </a:r>
        </a:p>
      </dgm:t>
    </dgm:pt>
    <dgm:pt modelId="{2D38C89C-F185-B24A-B387-196AB3C37E55}" type="parTrans" cxnId="{157A0A00-2A53-9749-8DDE-28AF236412AE}">
      <dgm:prSet/>
      <dgm:spPr/>
      <dgm:t>
        <a:bodyPr/>
        <a:lstStyle/>
        <a:p>
          <a:endParaRPr lang="es-MX"/>
        </a:p>
      </dgm:t>
    </dgm:pt>
    <dgm:pt modelId="{B2C8460A-9DEE-D045-B16E-F786785CC2F1}" type="sibTrans" cxnId="{157A0A00-2A53-9749-8DDE-28AF236412AE}">
      <dgm:prSet/>
      <dgm:spPr/>
      <dgm:t>
        <a:bodyPr/>
        <a:lstStyle/>
        <a:p>
          <a:endParaRPr lang="es-MX"/>
        </a:p>
      </dgm:t>
    </dgm:pt>
    <dgm:pt modelId="{1D33BEC8-307F-0A47-A126-7A6400E4C941}">
      <dgm:prSet/>
      <dgm:spPr/>
      <dgm:t>
        <a:bodyPr/>
        <a:lstStyle/>
        <a:p>
          <a:r>
            <a:rPr lang="es-MX" altLang="es-MX"/>
            <a:t>Ejemplos</a:t>
          </a:r>
        </a:p>
      </dgm:t>
    </dgm:pt>
    <dgm:pt modelId="{A27A2D21-DBC0-044F-A444-8259475FBB81}" type="parTrans" cxnId="{B11D0B31-36FA-E846-A8CE-3AB849406103}">
      <dgm:prSet/>
      <dgm:spPr/>
      <dgm:t>
        <a:bodyPr/>
        <a:lstStyle/>
        <a:p>
          <a:endParaRPr lang="es-MX"/>
        </a:p>
      </dgm:t>
    </dgm:pt>
    <dgm:pt modelId="{CA96158C-27D3-8241-8C73-EB0A6469F6E2}" type="sibTrans" cxnId="{B11D0B31-36FA-E846-A8CE-3AB849406103}">
      <dgm:prSet/>
      <dgm:spPr/>
      <dgm:t>
        <a:bodyPr/>
        <a:lstStyle/>
        <a:p>
          <a:endParaRPr lang="es-MX"/>
        </a:p>
      </dgm:t>
    </dgm:pt>
    <dgm:pt modelId="{33AA8A5A-35EB-7046-8618-8BC0574A89AB}" type="pres">
      <dgm:prSet presAssocID="{90CFD4F3-31EF-4B95-B5AF-5648BC562D09}" presName="linear" presStyleCnt="0">
        <dgm:presLayoutVars>
          <dgm:animLvl val="lvl"/>
          <dgm:resizeHandles val="exact"/>
        </dgm:presLayoutVars>
      </dgm:prSet>
      <dgm:spPr/>
    </dgm:pt>
    <dgm:pt modelId="{80029585-D68E-314F-96BF-2A2191EF4F4D}" type="pres">
      <dgm:prSet presAssocID="{6B14A463-76BC-4E51-9CE2-88F2266F4FCB}" presName="parentText" presStyleLbl="node1" presStyleIdx="0" presStyleCnt="5">
        <dgm:presLayoutVars>
          <dgm:chMax val="0"/>
          <dgm:bulletEnabled val="1"/>
        </dgm:presLayoutVars>
      </dgm:prSet>
      <dgm:spPr/>
    </dgm:pt>
    <dgm:pt modelId="{4433DFBB-584C-FC4A-9BED-8A29B96B5D85}" type="pres">
      <dgm:prSet presAssocID="{7BFCFC6E-B620-4DC0-B0A2-F5AE2E7F0F7B}" presName="spacer" presStyleCnt="0"/>
      <dgm:spPr/>
    </dgm:pt>
    <dgm:pt modelId="{73F9BAE9-3E68-D941-B180-8FB23BFF77CC}" type="pres">
      <dgm:prSet presAssocID="{0A8686DD-9C50-5144-B27B-761A22B75A5F}" presName="parentText" presStyleLbl="node1" presStyleIdx="1" presStyleCnt="5">
        <dgm:presLayoutVars>
          <dgm:chMax val="0"/>
          <dgm:bulletEnabled val="1"/>
        </dgm:presLayoutVars>
      </dgm:prSet>
      <dgm:spPr/>
    </dgm:pt>
    <dgm:pt modelId="{09DE3CC6-58C7-394F-82D1-D4A20A4C2B1C}" type="pres">
      <dgm:prSet presAssocID="{0B2D4B31-4B67-7748-B45C-6071EE47FD4D}" presName="spacer" presStyleCnt="0"/>
      <dgm:spPr/>
    </dgm:pt>
    <dgm:pt modelId="{5007BADB-54B1-7244-85EB-43E6E4E62DC9}" type="pres">
      <dgm:prSet presAssocID="{B4D51C7F-C030-D843-B017-78DB2413FC0B}" presName="parentText" presStyleLbl="node1" presStyleIdx="2" presStyleCnt="5">
        <dgm:presLayoutVars>
          <dgm:chMax val="0"/>
          <dgm:bulletEnabled val="1"/>
        </dgm:presLayoutVars>
      </dgm:prSet>
      <dgm:spPr/>
    </dgm:pt>
    <dgm:pt modelId="{5414453D-9903-6A4F-9110-E22E94FC34ED}" type="pres">
      <dgm:prSet presAssocID="{D6154CCC-12E6-C049-A81D-9A4415C316D3}" presName="spacer" presStyleCnt="0"/>
      <dgm:spPr/>
    </dgm:pt>
    <dgm:pt modelId="{EEBC2FD7-C932-4344-A6FC-78A968DCC5F3}" type="pres">
      <dgm:prSet presAssocID="{4858C6B7-1CEF-1E49-B390-E948B3F71897}" presName="parentText" presStyleLbl="node1" presStyleIdx="3" presStyleCnt="5">
        <dgm:presLayoutVars>
          <dgm:chMax val="0"/>
          <dgm:bulletEnabled val="1"/>
        </dgm:presLayoutVars>
      </dgm:prSet>
      <dgm:spPr/>
    </dgm:pt>
    <dgm:pt modelId="{88D49B72-9A16-5747-AFA2-88F8C6691E5D}" type="pres">
      <dgm:prSet presAssocID="{B2C8460A-9DEE-D045-B16E-F786785CC2F1}" presName="spacer" presStyleCnt="0"/>
      <dgm:spPr/>
    </dgm:pt>
    <dgm:pt modelId="{E8B76041-0DD6-BC49-8B76-7AD5E3B2669B}" type="pres">
      <dgm:prSet presAssocID="{1D33BEC8-307F-0A47-A126-7A6400E4C941}" presName="parentText" presStyleLbl="node1" presStyleIdx="4" presStyleCnt="5">
        <dgm:presLayoutVars>
          <dgm:chMax val="0"/>
          <dgm:bulletEnabled val="1"/>
        </dgm:presLayoutVars>
      </dgm:prSet>
      <dgm:spPr/>
    </dgm:pt>
  </dgm:ptLst>
  <dgm:cxnLst>
    <dgm:cxn modelId="{157A0A00-2A53-9749-8DDE-28AF236412AE}" srcId="{90CFD4F3-31EF-4B95-B5AF-5648BC562D09}" destId="{4858C6B7-1CEF-1E49-B390-E948B3F71897}" srcOrd="3" destOrd="0" parTransId="{2D38C89C-F185-B24A-B387-196AB3C37E55}" sibTransId="{B2C8460A-9DEE-D045-B16E-F786785CC2F1}"/>
    <dgm:cxn modelId="{CBE9A522-11F0-3445-A3AC-2DFEF8821E82}" type="presOf" srcId="{0A8686DD-9C50-5144-B27B-761A22B75A5F}" destId="{73F9BAE9-3E68-D941-B180-8FB23BFF77CC}" srcOrd="0" destOrd="0" presId="urn:microsoft.com/office/officeart/2005/8/layout/vList2"/>
    <dgm:cxn modelId="{B11D0B31-36FA-E846-A8CE-3AB849406103}" srcId="{90CFD4F3-31EF-4B95-B5AF-5648BC562D09}" destId="{1D33BEC8-307F-0A47-A126-7A6400E4C941}" srcOrd="4" destOrd="0" parTransId="{A27A2D21-DBC0-044F-A444-8259475FBB81}" sibTransId="{CA96158C-27D3-8241-8C73-EB0A6469F6E2}"/>
    <dgm:cxn modelId="{63840335-F5DD-C148-8245-09E210870028}" type="presOf" srcId="{4858C6B7-1CEF-1E49-B390-E948B3F71897}" destId="{EEBC2FD7-C932-4344-A6FC-78A968DCC5F3}" srcOrd="0" destOrd="0" presId="urn:microsoft.com/office/officeart/2005/8/layout/vList2"/>
    <dgm:cxn modelId="{996C8352-8D8C-7A4D-A578-0B6507583D02}" type="presOf" srcId="{1D33BEC8-307F-0A47-A126-7A6400E4C941}" destId="{E8B76041-0DD6-BC49-8B76-7AD5E3B2669B}" srcOrd="0" destOrd="0" presId="urn:microsoft.com/office/officeart/2005/8/layout/vList2"/>
    <dgm:cxn modelId="{93360954-0D0C-4200-8EAC-6E018462B83B}" srcId="{90CFD4F3-31EF-4B95-B5AF-5648BC562D09}" destId="{6B14A463-76BC-4E51-9CE2-88F2266F4FCB}" srcOrd="0" destOrd="0" parTransId="{A5E6DD1C-2395-4EA1-9228-C2DC557EFF26}" sibTransId="{7BFCFC6E-B620-4DC0-B0A2-F5AE2E7F0F7B}"/>
    <dgm:cxn modelId="{19FE006E-D7E3-1D49-A123-2D51D899BA0E}" type="presOf" srcId="{90CFD4F3-31EF-4B95-B5AF-5648BC562D09}" destId="{33AA8A5A-35EB-7046-8618-8BC0574A89AB}" srcOrd="0" destOrd="0" presId="urn:microsoft.com/office/officeart/2005/8/layout/vList2"/>
    <dgm:cxn modelId="{B6B7937C-281A-6744-B49F-B6451AB52C06}" type="presOf" srcId="{B4D51C7F-C030-D843-B017-78DB2413FC0B}" destId="{5007BADB-54B1-7244-85EB-43E6E4E62DC9}" srcOrd="0" destOrd="0" presId="urn:microsoft.com/office/officeart/2005/8/layout/vList2"/>
    <dgm:cxn modelId="{B4327C97-4216-A54A-AF92-4850E09449C7}" type="presOf" srcId="{6B14A463-76BC-4E51-9CE2-88F2266F4FCB}" destId="{80029585-D68E-314F-96BF-2A2191EF4F4D}" srcOrd="0" destOrd="0" presId="urn:microsoft.com/office/officeart/2005/8/layout/vList2"/>
    <dgm:cxn modelId="{86AF01BB-5A0E-ED4E-9BA2-3F9552055C39}" srcId="{90CFD4F3-31EF-4B95-B5AF-5648BC562D09}" destId="{B4D51C7F-C030-D843-B017-78DB2413FC0B}" srcOrd="2" destOrd="0" parTransId="{0F9F803B-6DBC-8346-9ADE-3060544017F9}" sibTransId="{D6154CCC-12E6-C049-A81D-9A4415C316D3}"/>
    <dgm:cxn modelId="{9D51A8C7-C998-F745-9FE8-F6596442F4D9}" srcId="{90CFD4F3-31EF-4B95-B5AF-5648BC562D09}" destId="{0A8686DD-9C50-5144-B27B-761A22B75A5F}" srcOrd="1" destOrd="0" parTransId="{F22DF26B-DD77-B94C-8B32-7E6DFAA43E74}" sibTransId="{0B2D4B31-4B67-7748-B45C-6071EE47FD4D}"/>
    <dgm:cxn modelId="{E1F8F1A2-C45A-F543-903F-C7DF37F88247}" type="presParOf" srcId="{33AA8A5A-35EB-7046-8618-8BC0574A89AB}" destId="{80029585-D68E-314F-96BF-2A2191EF4F4D}" srcOrd="0" destOrd="0" presId="urn:microsoft.com/office/officeart/2005/8/layout/vList2"/>
    <dgm:cxn modelId="{281701FB-E25D-574E-9D31-1C7FB845A172}" type="presParOf" srcId="{33AA8A5A-35EB-7046-8618-8BC0574A89AB}" destId="{4433DFBB-584C-FC4A-9BED-8A29B96B5D85}" srcOrd="1" destOrd="0" presId="urn:microsoft.com/office/officeart/2005/8/layout/vList2"/>
    <dgm:cxn modelId="{A7263F6C-DF52-2F4D-A0AD-A388577F3224}" type="presParOf" srcId="{33AA8A5A-35EB-7046-8618-8BC0574A89AB}" destId="{73F9BAE9-3E68-D941-B180-8FB23BFF77CC}" srcOrd="2" destOrd="0" presId="urn:microsoft.com/office/officeart/2005/8/layout/vList2"/>
    <dgm:cxn modelId="{07DE4BC4-D34B-D645-BE29-EF30D0959703}" type="presParOf" srcId="{33AA8A5A-35EB-7046-8618-8BC0574A89AB}" destId="{09DE3CC6-58C7-394F-82D1-D4A20A4C2B1C}" srcOrd="3" destOrd="0" presId="urn:microsoft.com/office/officeart/2005/8/layout/vList2"/>
    <dgm:cxn modelId="{9D3D7744-32FE-5E4D-A769-6DEF780CEF42}" type="presParOf" srcId="{33AA8A5A-35EB-7046-8618-8BC0574A89AB}" destId="{5007BADB-54B1-7244-85EB-43E6E4E62DC9}" srcOrd="4" destOrd="0" presId="urn:microsoft.com/office/officeart/2005/8/layout/vList2"/>
    <dgm:cxn modelId="{FCCB06C0-D739-4140-AB70-F322DE4B3F2C}" type="presParOf" srcId="{33AA8A5A-35EB-7046-8618-8BC0574A89AB}" destId="{5414453D-9903-6A4F-9110-E22E94FC34ED}" srcOrd="5" destOrd="0" presId="urn:microsoft.com/office/officeart/2005/8/layout/vList2"/>
    <dgm:cxn modelId="{0A11ED83-49C4-5241-AC28-4BCE933B22AB}" type="presParOf" srcId="{33AA8A5A-35EB-7046-8618-8BC0574A89AB}" destId="{EEBC2FD7-C932-4344-A6FC-78A968DCC5F3}" srcOrd="6" destOrd="0" presId="urn:microsoft.com/office/officeart/2005/8/layout/vList2"/>
    <dgm:cxn modelId="{5ECDBE81-0B41-E145-BBEB-951172F3CE4D}" type="presParOf" srcId="{33AA8A5A-35EB-7046-8618-8BC0574A89AB}" destId="{88D49B72-9A16-5747-AFA2-88F8C6691E5D}" srcOrd="7" destOrd="0" presId="urn:microsoft.com/office/officeart/2005/8/layout/vList2"/>
    <dgm:cxn modelId="{4AD2BABF-B1EE-0E4D-A374-07ED4C5766E1}" type="presParOf" srcId="{33AA8A5A-35EB-7046-8618-8BC0574A89AB}" destId="{E8B76041-0DD6-BC49-8B76-7AD5E3B2669B}"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5FF4CC-DA14-43A7-B568-A0B9366429B8}">
      <dsp:nvSpPr>
        <dsp:cNvPr id="0" name=""/>
        <dsp:cNvSpPr/>
      </dsp:nvSpPr>
      <dsp:spPr>
        <a:xfrm>
          <a:off x="0" y="395"/>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9CF7B1-C462-4FCF-B8CB-6AD9F7241DF7}">
      <dsp:nvSpPr>
        <dsp:cNvPr id="0" name=""/>
        <dsp:cNvSpPr/>
      </dsp:nvSpPr>
      <dsp:spPr>
        <a:xfrm>
          <a:off x="164543" y="122782"/>
          <a:ext cx="299170" cy="2991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B5E7A0-CBDE-468E-854E-FD6B1CF469D4}">
      <dsp:nvSpPr>
        <dsp:cNvPr id="0" name=""/>
        <dsp:cNvSpPr/>
      </dsp:nvSpPr>
      <dsp:spPr>
        <a:xfrm>
          <a:off x="628257" y="395"/>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Repaso regression lineal simple</a:t>
          </a:r>
          <a:endParaRPr lang="en-US" sz="1500" kern="1200"/>
        </a:p>
      </dsp:txBody>
      <dsp:txXfrm>
        <a:off x="628257" y="395"/>
        <a:ext cx="3952877" cy="543945"/>
      </dsp:txXfrm>
    </dsp:sp>
    <dsp:sp modelId="{FDD2E708-5B2A-4290-BE7E-DDB60BAB1729}">
      <dsp:nvSpPr>
        <dsp:cNvPr id="0" name=""/>
        <dsp:cNvSpPr/>
      </dsp:nvSpPr>
      <dsp:spPr>
        <a:xfrm>
          <a:off x="0" y="680327"/>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4D4AC8-B3F6-40C8-A63C-9ED19D5391A6}">
      <dsp:nvSpPr>
        <dsp:cNvPr id="0" name=""/>
        <dsp:cNvSpPr/>
      </dsp:nvSpPr>
      <dsp:spPr>
        <a:xfrm>
          <a:off x="164543" y="802714"/>
          <a:ext cx="299170" cy="29917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60858B-C7FA-43E4-B795-44D29998F66F}">
      <dsp:nvSpPr>
        <dsp:cNvPr id="0" name=""/>
        <dsp:cNvSpPr/>
      </dsp:nvSpPr>
      <dsp:spPr>
        <a:xfrm>
          <a:off x="628257" y="680327"/>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Supuestos.</a:t>
          </a:r>
          <a:endParaRPr lang="en-US" sz="1500" kern="1200"/>
        </a:p>
      </dsp:txBody>
      <dsp:txXfrm>
        <a:off x="628257" y="680327"/>
        <a:ext cx="3952877" cy="543945"/>
      </dsp:txXfrm>
    </dsp:sp>
    <dsp:sp modelId="{9382C0AD-AF4F-43F3-ADFB-0BCBEBB52E52}">
      <dsp:nvSpPr>
        <dsp:cNvPr id="0" name=""/>
        <dsp:cNvSpPr/>
      </dsp:nvSpPr>
      <dsp:spPr>
        <a:xfrm>
          <a:off x="0" y="1360258"/>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0C1B75-778C-4877-92BD-0E3A4B5B7910}">
      <dsp:nvSpPr>
        <dsp:cNvPr id="0" name=""/>
        <dsp:cNvSpPr/>
      </dsp:nvSpPr>
      <dsp:spPr>
        <a:xfrm>
          <a:off x="164543" y="1482646"/>
          <a:ext cx="299170" cy="29917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D86FDA-A2CA-48F4-A2D3-2F7DDA7629E9}">
      <dsp:nvSpPr>
        <dsp:cNvPr id="0" name=""/>
        <dsp:cNvSpPr/>
      </dsp:nvSpPr>
      <dsp:spPr>
        <a:xfrm>
          <a:off x="628257" y="1360258"/>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Estimación e</a:t>
          </a:r>
          <a:br>
            <a:rPr lang="es-ES_tradnl" sz="1500" kern="1200"/>
          </a:br>
          <a:r>
            <a:rPr lang="es-ES_tradnl" sz="1500" kern="1200"/>
            <a:t>interpretación de coeficientes.</a:t>
          </a:r>
          <a:endParaRPr lang="en-US" sz="1500" kern="1200"/>
        </a:p>
      </dsp:txBody>
      <dsp:txXfrm>
        <a:off x="628257" y="1360258"/>
        <a:ext cx="3952877" cy="543945"/>
      </dsp:txXfrm>
    </dsp:sp>
    <dsp:sp modelId="{5296B43D-AE4C-4714-B4F9-C61BAF6844F1}">
      <dsp:nvSpPr>
        <dsp:cNvPr id="0" name=""/>
        <dsp:cNvSpPr/>
      </dsp:nvSpPr>
      <dsp:spPr>
        <a:xfrm>
          <a:off x="0" y="2040190"/>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D3F9E5-58F7-47BF-9331-C718F19CA2D4}">
      <dsp:nvSpPr>
        <dsp:cNvPr id="0" name=""/>
        <dsp:cNvSpPr/>
      </dsp:nvSpPr>
      <dsp:spPr>
        <a:xfrm>
          <a:off x="164543" y="2162578"/>
          <a:ext cx="299170" cy="29917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8E2F96-2362-4A6A-B91D-D67A492E2F69}">
      <dsp:nvSpPr>
        <dsp:cNvPr id="0" name=""/>
        <dsp:cNvSpPr/>
      </dsp:nvSpPr>
      <dsp:spPr>
        <a:xfrm>
          <a:off x="628257" y="2040190"/>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Análisis de varianza.</a:t>
          </a:r>
          <a:endParaRPr lang="en-US" sz="1500" kern="1200"/>
        </a:p>
      </dsp:txBody>
      <dsp:txXfrm>
        <a:off x="628257" y="2040190"/>
        <a:ext cx="3952877" cy="543945"/>
      </dsp:txXfrm>
    </dsp:sp>
    <dsp:sp modelId="{79AEE331-F3B4-4F9C-A3D1-E17BC8C4B3C1}">
      <dsp:nvSpPr>
        <dsp:cNvPr id="0" name=""/>
        <dsp:cNvSpPr/>
      </dsp:nvSpPr>
      <dsp:spPr>
        <a:xfrm>
          <a:off x="0" y="2720122"/>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8B3240-F925-4B23-B6B6-1AD0A8BA3824}">
      <dsp:nvSpPr>
        <dsp:cNvPr id="0" name=""/>
        <dsp:cNvSpPr/>
      </dsp:nvSpPr>
      <dsp:spPr>
        <a:xfrm>
          <a:off x="164543" y="2842510"/>
          <a:ext cx="299170" cy="29917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BB526D-723F-44ED-9B4A-6FBE460A97C8}">
      <dsp:nvSpPr>
        <dsp:cNvPr id="0" name=""/>
        <dsp:cNvSpPr/>
      </dsp:nvSpPr>
      <dsp:spPr>
        <a:xfrm>
          <a:off x="628257" y="2720122"/>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Bondad de ajuste.</a:t>
          </a:r>
          <a:endParaRPr lang="en-US" sz="1500" kern="1200"/>
        </a:p>
      </dsp:txBody>
      <dsp:txXfrm>
        <a:off x="628257" y="2720122"/>
        <a:ext cx="3952877" cy="543945"/>
      </dsp:txXfrm>
    </dsp:sp>
    <dsp:sp modelId="{BE7600A7-EEEE-4C7A-BCD2-3A422409E8F2}">
      <dsp:nvSpPr>
        <dsp:cNvPr id="0" name=""/>
        <dsp:cNvSpPr/>
      </dsp:nvSpPr>
      <dsp:spPr>
        <a:xfrm>
          <a:off x="0" y="3400054"/>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5557E9-2C4C-4836-BBFE-1819FE45541D}">
      <dsp:nvSpPr>
        <dsp:cNvPr id="0" name=""/>
        <dsp:cNvSpPr/>
      </dsp:nvSpPr>
      <dsp:spPr>
        <a:xfrm>
          <a:off x="164543" y="3522442"/>
          <a:ext cx="299170" cy="29917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3A96BA-01F4-4EDE-9D34-C2F57622DD10}">
      <dsp:nvSpPr>
        <dsp:cNvPr id="0" name=""/>
        <dsp:cNvSpPr/>
      </dsp:nvSpPr>
      <dsp:spPr>
        <a:xfrm>
          <a:off x="628257" y="3400054"/>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Limitantes.</a:t>
          </a:r>
          <a:endParaRPr lang="en-US" sz="1500" kern="1200"/>
        </a:p>
      </dsp:txBody>
      <dsp:txXfrm>
        <a:off x="628257" y="3400054"/>
        <a:ext cx="3952877" cy="543945"/>
      </dsp:txXfrm>
    </dsp:sp>
    <dsp:sp modelId="{F3DABC51-2142-46E6-944E-63ACC80F5ED5}">
      <dsp:nvSpPr>
        <dsp:cNvPr id="0" name=""/>
        <dsp:cNvSpPr/>
      </dsp:nvSpPr>
      <dsp:spPr>
        <a:xfrm>
          <a:off x="0" y="4079986"/>
          <a:ext cx="4581135" cy="54394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CE433A-5F22-47F2-96E3-E35B214147C9}">
      <dsp:nvSpPr>
        <dsp:cNvPr id="0" name=""/>
        <dsp:cNvSpPr/>
      </dsp:nvSpPr>
      <dsp:spPr>
        <a:xfrm>
          <a:off x="164543" y="4202374"/>
          <a:ext cx="299170" cy="29917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A3DEA0-503F-4327-A815-89B0E28F69EA}">
      <dsp:nvSpPr>
        <dsp:cNvPr id="0" name=""/>
        <dsp:cNvSpPr/>
      </dsp:nvSpPr>
      <dsp:spPr>
        <a:xfrm>
          <a:off x="628257" y="4079986"/>
          <a:ext cx="3952877" cy="543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68" tIns="57568" rIns="57568" bIns="57568" numCol="1" spcCol="1270" anchor="ctr" anchorCtr="0">
          <a:noAutofit/>
        </a:bodyPr>
        <a:lstStyle/>
        <a:p>
          <a:pPr marL="0" lvl="0" indent="0" algn="l" defTabSz="666750">
            <a:lnSpc>
              <a:spcPct val="100000"/>
            </a:lnSpc>
            <a:spcBef>
              <a:spcPct val="0"/>
            </a:spcBef>
            <a:spcAft>
              <a:spcPct val="35000"/>
            </a:spcAft>
            <a:buNone/>
          </a:pPr>
          <a:r>
            <a:rPr lang="es-ES_tradnl" sz="1500" kern="1200"/>
            <a:t>Extensiones de la regresión lineal</a:t>
          </a:r>
          <a:endParaRPr lang="en-US" sz="1500" kern="1200"/>
        </a:p>
      </dsp:txBody>
      <dsp:txXfrm>
        <a:off x="628257" y="4079986"/>
        <a:ext cx="3952877" cy="5439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029585-D68E-314F-96BF-2A2191EF4F4D}">
      <dsp:nvSpPr>
        <dsp:cNvPr id="0" name=""/>
        <dsp:cNvSpPr/>
      </dsp:nvSpPr>
      <dsp:spPr>
        <a:xfrm>
          <a:off x="0" y="233985"/>
          <a:ext cx="5259278" cy="772200"/>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s-MX" altLang="es-MX" sz="3300" kern="1200"/>
            <a:t>La función logística</a:t>
          </a:r>
          <a:endParaRPr lang="en-US" sz="3300" kern="1200"/>
        </a:p>
      </dsp:txBody>
      <dsp:txXfrm>
        <a:off x="37696" y="271681"/>
        <a:ext cx="5183886" cy="696808"/>
      </dsp:txXfrm>
    </dsp:sp>
    <dsp:sp modelId="{73F9BAE9-3E68-D941-B180-8FB23BFF77CC}">
      <dsp:nvSpPr>
        <dsp:cNvPr id="0" name=""/>
        <dsp:cNvSpPr/>
      </dsp:nvSpPr>
      <dsp:spPr>
        <a:xfrm>
          <a:off x="0" y="1101225"/>
          <a:ext cx="5259278" cy="772200"/>
        </a:xfrm>
        <a:prstGeom prst="roundRect">
          <a:avLst/>
        </a:prstGeom>
        <a:gradFill rotWithShape="0">
          <a:gsLst>
            <a:gs pos="0">
              <a:schemeClr val="accent2">
                <a:hueOff val="-152927"/>
                <a:satOff val="8134"/>
                <a:lumOff val="2353"/>
                <a:alphaOff val="0"/>
                <a:tint val="98000"/>
                <a:lumMod val="110000"/>
              </a:schemeClr>
            </a:gs>
            <a:gs pos="84000">
              <a:schemeClr val="accent2">
                <a:hueOff val="-152927"/>
                <a:satOff val="8134"/>
                <a:lumOff val="2353"/>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s-MX" altLang="es-MX" sz="3300" kern="1200"/>
            <a:t>Interpretación de coeficientes.</a:t>
          </a:r>
        </a:p>
      </dsp:txBody>
      <dsp:txXfrm>
        <a:off x="37696" y="1138921"/>
        <a:ext cx="5183886" cy="696808"/>
      </dsp:txXfrm>
    </dsp:sp>
    <dsp:sp modelId="{5007BADB-54B1-7244-85EB-43E6E4E62DC9}">
      <dsp:nvSpPr>
        <dsp:cNvPr id="0" name=""/>
        <dsp:cNvSpPr/>
      </dsp:nvSpPr>
      <dsp:spPr>
        <a:xfrm>
          <a:off x="0" y="1968465"/>
          <a:ext cx="5259278" cy="772200"/>
        </a:xfrm>
        <a:prstGeom prst="roundRect">
          <a:avLst/>
        </a:prstGeom>
        <a:gradFill rotWithShape="0">
          <a:gsLst>
            <a:gs pos="0">
              <a:schemeClr val="accent2">
                <a:hueOff val="-305854"/>
                <a:satOff val="16268"/>
                <a:lumOff val="4705"/>
                <a:alphaOff val="0"/>
                <a:tint val="98000"/>
                <a:lumMod val="110000"/>
              </a:schemeClr>
            </a:gs>
            <a:gs pos="84000">
              <a:schemeClr val="accent2">
                <a:hueOff val="-305854"/>
                <a:satOff val="16268"/>
                <a:lumOff val="4705"/>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s-MX" altLang="es-MX" sz="3300" kern="1200"/>
            <a:t>Supuestos</a:t>
          </a:r>
        </a:p>
      </dsp:txBody>
      <dsp:txXfrm>
        <a:off x="37696" y="2006161"/>
        <a:ext cx="5183886" cy="696808"/>
      </dsp:txXfrm>
    </dsp:sp>
    <dsp:sp modelId="{EEBC2FD7-C932-4344-A6FC-78A968DCC5F3}">
      <dsp:nvSpPr>
        <dsp:cNvPr id="0" name=""/>
        <dsp:cNvSpPr/>
      </dsp:nvSpPr>
      <dsp:spPr>
        <a:xfrm>
          <a:off x="0" y="2835705"/>
          <a:ext cx="5259278" cy="772200"/>
        </a:xfrm>
        <a:prstGeom prst="roundRect">
          <a:avLst/>
        </a:prstGeom>
        <a:gradFill rotWithShape="0">
          <a:gsLst>
            <a:gs pos="0">
              <a:schemeClr val="accent2">
                <a:hueOff val="-458782"/>
                <a:satOff val="24401"/>
                <a:lumOff val="7058"/>
                <a:alphaOff val="0"/>
                <a:tint val="98000"/>
                <a:lumMod val="110000"/>
              </a:schemeClr>
            </a:gs>
            <a:gs pos="84000">
              <a:schemeClr val="accent2">
                <a:hueOff val="-458782"/>
                <a:satOff val="24401"/>
                <a:lumOff val="705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s-MX" altLang="es-MX" sz="3300" kern="1200"/>
            <a:t>Regresión logística múltiple</a:t>
          </a:r>
        </a:p>
      </dsp:txBody>
      <dsp:txXfrm>
        <a:off x="37696" y="2873401"/>
        <a:ext cx="5183886" cy="696808"/>
      </dsp:txXfrm>
    </dsp:sp>
    <dsp:sp modelId="{E8B76041-0DD6-BC49-8B76-7AD5E3B2669B}">
      <dsp:nvSpPr>
        <dsp:cNvPr id="0" name=""/>
        <dsp:cNvSpPr/>
      </dsp:nvSpPr>
      <dsp:spPr>
        <a:xfrm>
          <a:off x="0" y="3702945"/>
          <a:ext cx="5259278" cy="772200"/>
        </a:xfrm>
        <a:prstGeom prst="roundRect">
          <a:avLst/>
        </a:prstGeom>
        <a:gradFill rotWithShape="0">
          <a:gsLst>
            <a:gs pos="0">
              <a:schemeClr val="accent2">
                <a:hueOff val="-611709"/>
                <a:satOff val="32535"/>
                <a:lumOff val="9411"/>
                <a:alphaOff val="0"/>
                <a:tint val="98000"/>
                <a:lumMod val="110000"/>
              </a:schemeClr>
            </a:gs>
            <a:gs pos="84000">
              <a:schemeClr val="accent2">
                <a:hueOff val="-611709"/>
                <a:satOff val="32535"/>
                <a:lumOff val="9411"/>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s-MX" altLang="es-MX" sz="3300" kern="1200"/>
            <a:t>Ejemplos</a:t>
          </a:r>
        </a:p>
      </dsp:txBody>
      <dsp:txXfrm>
        <a:off x="37696" y="3740641"/>
        <a:ext cx="5183886" cy="69680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22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smtClean="0"/>
            </a:lvl1pPr>
          </a:lstStyle>
          <a:p>
            <a:pPr>
              <a:defRPr/>
            </a:pPr>
            <a:endParaRPr lang="en-US" altLang="es-MX"/>
          </a:p>
        </p:txBody>
      </p:sp>
      <p:sp>
        <p:nvSpPr>
          <p:cNvPr id="182275" name="Rectangle 3"/>
          <p:cNvSpPr>
            <a:spLocks noGrp="1" noChangeArrowheads="1"/>
          </p:cNvSpPr>
          <p:nvPr>
            <p:ph type="dt" sz="quarter"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endParaRPr lang="en-US" altLang="es-MX"/>
          </a:p>
        </p:txBody>
      </p:sp>
      <p:sp>
        <p:nvSpPr>
          <p:cNvPr id="182276" name="Rectangle 4"/>
          <p:cNvSpPr>
            <a:spLocks noGrp="1" noChangeArrowheads="1"/>
          </p:cNvSpPr>
          <p:nvPr>
            <p:ph type="ftr" sz="quarter" idx="2"/>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smtClean="0"/>
            </a:lvl1pPr>
          </a:lstStyle>
          <a:p>
            <a:pPr>
              <a:defRPr/>
            </a:pPr>
            <a:endParaRPr lang="en-US" altLang="es-MX"/>
          </a:p>
        </p:txBody>
      </p:sp>
      <p:sp>
        <p:nvSpPr>
          <p:cNvPr id="182277" name="Rectangle 5"/>
          <p:cNvSpPr>
            <a:spLocks noGrp="1" noChangeArrowheads="1"/>
          </p:cNvSpPr>
          <p:nvPr>
            <p:ph type="sldNum" sz="quarter" idx="3"/>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0427BAA5-BAE3-4AEA-84CD-9F6B7C9B919C}" type="slidenum">
              <a:rPr lang="en-US" altLang="es-MX"/>
              <a:pPr>
                <a:defRPr/>
              </a:pPr>
              <a:t>‹Nº›</a:t>
            </a:fld>
            <a:endParaRPr lang="en-US" altLang="es-MX"/>
          </a:p>
        </p:txBody>
      </p:sp>
    </p:spTree>
    <p:extLst>
      <p:ext uri="{BB962C8B-B14F-4D97-AF65-F5344CB8AC3E}">
        <p14:creationId xmlns:p14="http://schemas.microsoft.com/office/powerpoint/2010/main" val="75574570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jpeg>
</file>

<file path=ppt/media/image18.jpe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40.png>
</file>

<file path=ppt/media/image25.jpeg>
</file>

<file path=ppt/media/image26.jpeg>
</file>

<file path=ppt/media/image3.svg>
</file>

<file path=ppt/media/image32.jpeg>
</file>

<file path=ppt/media/image34.jpe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wmf>
</file>

<file path=ppt/media/image48.png>
</file>

<file path=ppt/media/image49.png>
</file>

<file path=ppt/media/image5.sv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8.png>
</file>

<file path=ppt/media/image8.png>
</file>

<file path=ppt/media/image80.png>
</file>

<file path=ppt/media/image81.png>
</file>

<file path=ppt/media/image86.png>
</file>

<file path=ppt/media/image87.png>
</file>

<file path=ppt/media/image88.png>
</file>

<file path=ppt/media/image89.png>
</file>

<file path=ppt/media/image9.sv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786B3C-D461-46EE-91B5-D2011F074E90}" type="datetimeFigureOut">
              <a:rPr lang="es-MX" smtClean="0"/>
              <a:t>09/10/23</a:t>
            </a:fld>
            <a:endParaRPr lang="es-MX"/>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837DD1-82C1-435B-908A-C6A20DECFC60}" type="slidenum">
              <a:rPr lang="es-MX" smtClean="0"/>
              <a:t>‹Nº›</a:t>
            </a:fld>
            <a:endParaRPr lang="es-MX"/>
          </a:p>
        </p:txBody>
      </p:sp>
    </p:spTree>
    <p:extLst>
      <p:ext uri="{BB962C8B-B14F-4D97-AF65-F5344CB8AC3E}">
        <p14:creationId xmlns:p14="http://schemas.microsoft.com/office/powerpoint/2010/main" val="3198227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C8837DD1-82C1-435B-908A-C6A20DECFC60}" type="slidenum">
              <a:rPr lang="es-MX" smtClean="0"/>
              <a:t>1</a:t>
            </a:fld>
            <a:endParaRPr lang="es-MX"/>
          </a:p>
        </p:txBody>
      </p:sp>
    </p:spTree>
    <p:extLst>
      <p:ext uri="{BB962C8B-B14F-4D97-AF65-F5344CB8AC3E}">
        <p14:creationId xmlns:p14="http://schemas.microsoft.com/office/powerpoint/2010/main" val="2593051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Dibujar</a:t>
            </a:r>
            <a:r>
              <a:rPr lang="es-MX" baseline="0" dirty="0"/>
              <a:t> las distancias con respecto a la línea</a:t>
            </a:r>
            <a:endParaRPr lang="es-MX" dirty="0"/>
          </a:p>
        </p:txBody>
      </p:sp>
      <p:sp>
        <p:nvSpPr>
          <p:cNvPr id="4" name="Slide Number Placeholder 3"/>
          <p:cNvSpPr>
            <a:spLocks noGrp="1"/>
          </p:cNvSpPr>
          <p:nvPr>
            <p:ph type="sldNum" sz="quarter" idx="10"/>
          </p:nvPr>
        </p:nvSpPr>
        <p:spPr/>
        <p:txBody>
          <a:bodyPr/>
          <a:lstStyle/>
          <a:p>
            <a:pPr>
              <a:defRPr/>
            </a:pPr>
            <a:fld id="{F7F0C515-9772-4DD0-BC85-69B161ED3035}" type="slidenum">
              <a:rPr lang="es-MX" smtClean="0"/>
              <a:pPr>
                <a:defRPr/>
              </a:pPr>
              <a:t>5</a:t>
            </a:fld>
            <a:endParaRPr lang="es-MX"/>
          </a:p>
        </p:txBody>
      </p:sp>
    </p:spTree>
    <p:extLst>
      <p:ext uri="{BB962C8B-B14F-4D97-AF65-F5344CB8AC3E}">
        <p14:creationId xmlns:p14="http://schemas.microsoft.com/office/powerpoint/2010/main" val="275599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MX" altLang="es-MX"/>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5C4DBD23-ED0D-4966-BC6B-D198BCA15D20}" type="slidenum">
              <a:rPr lang="en-US" altLang="es-MX">
                <a:latin typeface="Times New Roman" panose="02020603050405020304" pitchFamily="18" charset="0"/>
              </a:rPr>
              <a:pPr eaLnBrk="1" hangingPunct="1"/>
              <a:t>39</a:t>
            </a:fld>
            <a:endParaRPr lang="en-US" altLang="es-MX">
              <a:latin typeface="Times New Roman" panose="02020603050405020304" pitchFamily="18" charset="0"/>
            </a:endParaRPr>
          </a:p>
        </p:txBody>
      </p:sp>
    </p:spTree>
    <p:extLst>
      <p:ext uri="{BB962C8B-B14F-4D97-AF65-F5344CB8AC3E}">
        <p14:creationId xmlns:p14="http://schemas.microsoft.com/office/powerpoint/2010/main" val="3826090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C8837DD1-82C1-435B-908A-C6A20DECFC60}" type="slidenum">
              <a:rPr lang="es-MX" smtClean="0"/>
              <a:t>81</a:t>
            </a:fld>
            <a:endParaRPr lang="es-MX"/>
          </a:p>
        </p:txBody>
      </p:sp>
    </p:spTree>
    <p:extLst>
      <p:ext uri="{BB962C8B-B14F-4D97-AF65-F5344CB8AC3E}">
        <p14:creationId xmlns:p14="http://schemas.microsoft.com/office/powerpoint/2010/main" val="113684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EC2005F5-639F-4888-AD9D-E4DCD44751C7}" type="datetimeFigureOut">
              <a:rPr lang="es-MX" smtClean="0"/>
              <a:t>09/10/23</a:t>
            </a:fld>
            <a:endParaRPr lang="es-MX"/>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s-MX"/>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7FDBCF7-E990-4B29-8815-AC081D6BBF13}" type="slidenum">
              <a:rPr lang="es-MX" smtClean="0"/>
              <a:t>‹Nº›</a:t>
            </a:fld>
            <a:endParaRPr lang="es-MX"/>
          </a:p>
        </p:txBody>
      </p:sp>
    </p:spTree>
    <p:extLst>
      <p:ext uri="{BB962C8B-B14F-4D97-AF65-F5344CB8AC3E}">
        <p14:creationId xmlns:p14="http://schemas.microsoft.com/office/powerpoint/2010/main" val="2242718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EC2005F5-639F-4888-AD9D-E4DCD44751C7}" type="datetimeFigureOut">
              <a:rPr lang="es-MX" smtClean="0"/>
              <a:t>09/10/23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3606906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a:xfrm>
            <a:off x="6745255" y="5956136"/>
            <a:ext cx="947672" cy="365125"/>
          </a:xfrm>
        </p:spPr>
        <p:txBody>
          <a:bodyPr/>
          <a:lstStyle>
            <a:lvl1pPr>
              <a:defRPr>
                <a:solidFill>
                  <a:schemeClr val="accent1">
                    <a:lumMod val="75000"/>
                    <a:lumOff val="25000"/>
                  </a:schemeClr>
                </a:solidFill>
              </a:defRPr>
            </a:lvl1pPr>
          </a:lstStyle>
          <a:p>
            <a:fld id="{EC2005F5-639F-4888-AD9D-E4DCD44751C7}" type="datetimeFigureOut">
              <a:rPr lang="es-MX" smtClean="0"/>
              <a:t>09/10/23</a:t>
            </a:fld>
            <a:endParaRPr lang="es-MX"/>
          </a:p>
        </p:txBody>
      </p:sp>
      <p:sp>
        <p:nvSpPr>
          <p:cNvPr id="5" name="Footer Placeholder 4"/>
          <p:cNvSpPr>
            <a:spLocks noGrp="1"/>
          </p:cNvSpPr>
          <p:nvPr>
            <p:ph type="ftr" sz="quarter" idx="11"/>
          </p:nvPr>
        </p:nvSpPr>
        <p:spPr>
          <a:xfrm>
            <a:off x="581192" y="5951810"/>
            <a:ext cx="5922209" cy="365125"/>
          </a:xfrm>
        </p:spPr>
        <p:txBody>
          <a:bodyPr/>
          <a:lstStyle/>
          <a:p>
            <a:endParaRPr lang="es-MX"/>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7FDBCF7-E990-4B29-8815-AC081D6BBF13}" type="slidenum">
              <a:rPr lang="es-MX" smtClean="0"/>
              <a:t>‹Nº›</a:t>
            </a:fld>
            <a:endParaRPr lang="es-MX"/>
          </a:p>
        </p:txBody>
      </p:sp>
    </p:spTree>
    <p:extLst>
      <p:ext uri="{BB962C8B-B14F-4D97-AF65-F5344CB8AC3E}">
        <p14:creationId xmlns:p14="http://schemas.microsoft.com/office/powerpoint/2010/main" val="160027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hasCustomPrompt="1"/>
          </p:nvPr>
        </p:nvSpPr>
        <p:spPr/>
        <p:txBody>
          <a:bodyPr lIns="90000" anchor="ctr" anchorCtr="0"/>
          <a:lstStyle>
            <a:lvl1pPr>
              <a:defRPr b="1" cap="small" baseline="0"/>
            </a:lvl1pPr>
          </a:lstStyle>
          <a:p>
            <a:r>
              <a:rPr lang="es-ES" dirty="0"/>
              <a:t>Haga clic para modificar el estilo de título del patrón</a:t>
            </a:r>
            <a:endParaRPr lang="en-US" dirty="0"/>
          </a:p>
        </p:txBody>
      </p:sp>
      <p:sp>
        <p:nvSpPr>
          <p:cNvPr id="3" name="Content Placeholder 2"/>
          <p:cNvSpPr>
            <a:spLocks noGrp="1"/>
          </p:cNvSpPr>
          <p:nvPr>
            <p:ph idx="1"/>
          </p:nvPr>
        </p:nvSpPr>
        <p:spPr>
          <a:xfrm>
            <a:off x="581192" y="2228003"/>
            <a:ext cx="7989752" cy="3630795"/>
          </a:xfrm>
        </p:spPr>
        <p:txBody>
          <a:bodyPr/>
          <a:lstStyle>
            <a:lvl1pPr>
              <a:defRPr>
                <a:solidFill>
                  <a:schemeClr val="accent1"/>
                </a:solidFill>
              </a:defRPr>
            </a:lvl1pPr>
          </a:lstStyle>
          <a:p>
            <a:pPr lvl="0"/>
            <a:r>
              <a:rPr lang="es-ES" dirty="0"/>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EC2005F5-639F-4888-AD9D-E4DCD44751C7}" type="datetimeFigureOut">
              <a:rPr lang="es-MX" smtClean="0"/>
              <a:t>09/10/23</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76374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EC2005F5-639F-4888-AD9D-E4DCD44751C7}" type="datetimeFigureOut">
              <a:rPr lang="es-MX" smtClean="0"/>
              <a:t>09/10/23</a:t>
            </a:fld>
            <a:endParaRPr lang="es-MX"/>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s-MX"/>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7FDBCF7-E990-4B29-8815-AC081D6BBF13}" type="slidenum">
              <a:rPr lang="es-MX" smtClean="0"/>
              <a:t>‹Nº›</a:t>
            </a:fld>
            <a:endParaRPr lang="es-MX"/>
          </a:p>
        </p:txBody>
      </p:sp>
    </p:spTree>
    <p:extLst>
      <p:ext uri="{BB962C8B-B14F-4D97-AF65-F5344CB8AC3E}">
        <p14:creationId xmlns:p14="http://schemas.microsoft.com/office/powerpoint/2010/main" val="3742621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lvl1pPr>
              <a:defRPr>
                <a:solidFill>
                  <a:schemeClr val="accent1"/>
                </a:solidFill>
              </a:defRPr>
            </a:lvl1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EC2005F5-639F-4888-AD9D-E4DCD44751C7}" type="datetimeFigureOut">
              <a:rPr lang="es-MX" smtClean="0"/>
              <a:t>09/10/23</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2910559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s-ES"/>
              <a:t>Editar los estilos de texto del patrón
Segundo nivel
Tercer nivel
Cuarto nivel
Quinto nivel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EC2005F5-639F-4888-AD9D-E4DCD44751C7}" type="datetimeFigureOut">
              <a:rPr lang="es-MX" smtClean="0"/>
              <a:t>09/10/23</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3329752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EC2005F5-639F-4888-AD9D-E4DCD44751C7}" type="datetimeFigureOut">
              <a:rPr lang="es-MX" smtClean="0"/>
              <a:t>09/10/23</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62301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2005F5-639F-4888-AD9D-E4DCD44751C7}" type="datetimeFigureOut">
              <a:rPr lang="es-MX" smtClean="0"/>
              <a:t>09/10/23</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3069267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s-ES"/>
              <a:t>Editar los estilos de texto del patrón
Segundo nivel
Tercer nivel
Cuarto nivel
Quinto nivel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EC2005F5-639F-4888-AD9D-E4DCD44751C7}" type="datetimeFigureOut">
              <a:rPr lang="es-MX" smtClean="0"/>
              <a:t>09/10/23</a:t>
            </a:fld>
            <a:endParaRPr lang="es-MX"/>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s-MX"/>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27FDBCF7-E990-4B29-8815-AC081D6BBF13}" type="slidenum">
              <a:rPr lang="es-MX" smtClean="0"/>
              <a:t>‹Nº›</a:t>
            </a:fld>
            <a:endParaRPr lang="es-MX"/>
          </a:p>
        </p:txBody>
      </p:sp>
    </p:spTree>
    <p:extLst>
      <p:ext uri="{BB962C8B-B14F-4D97-AF65-F5344CB8AC3E}">
        <p14:creationId xmlns:p14="http://schemas.microsoft.com/office/powerpoint/2010/main" val="1608368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EC2005F5-639F-4888-AD9D-E4DCD44751C7}" type="datetimeFigureOut">
              <a:rPr lang="es-MX" smtClean="0"/>
              <a:t>09/10/23</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7FDBCF7-E990-4B29-8815-AC081D6BBF13}" type="slidenum">
              <a:rPr lang="es-MX" smtClean="0"/>
              <a:t>‹Nº›</a:t>
            </a:fld>
            <a:endParaRPr lang="es-MX"/>
          </a:p>
        </p:txBody>
      </p:sp>
    </p:spTree>
    <p:extLst>
      <p:ext uri="{BB962C8B-B14F-4D97-AF65-F5344CB8AC3E}">
        <p14:creationId xmlns:p14="http://schemas.microsoft.com/office/powerpoint/2010/main" val="3773355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fld id="{EC2005F5-639F-4888-AD9D-E4DCD44751C7}" type="datetimeFigureOut">
              <a:rPr lang="es-MX" smtClean="0"/>
              <a:t>09/10/23</a:t>
            </a:fld>
            <a:endParaRPr lang="es-MX"/>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s-MX"/>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27FDBCF7-E990-4B29-8815-AC081D6BBF13}" type="slidenum">
              <a:rPr lang="es-MX" smtClean="0"/>
              <a:t>‹Nº›</a:t>
            </a:fld>
            <a:endParaRPr lang="es-MX"/>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42535754"/>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image" Target="../media/image23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oleObject" Target="../embeddings/oleObject2.bin"/><Relationship Id="rId4" Type="http://schemas.openxmlformats.org/officeDocument/2006/relationships/image" Target="../media/image27.emf"/></Relationships>
</file>

<file path=ppt/slides/_rels/slide1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3.bin"/><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oleObject" Target="../embeddings/oleObject4.bin"/><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5.bin"/><Relationship Id="rId1" Type="http://schemas.openxmlformats.org/officeDocument/2006/relationships/slideLayout" Target="../slideLayouts/slideLayout6.xml"/><Relationship Id="rId4" Type="http://schemas.openxmlformats.org/officeDocument/2006/relationships/image" Target="../media/image32.jpe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gosmar.eu/machinelearning/2020/05/15/multiple-linear-regression/" TargetMode="External"/><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file:///Users/anaescoto/Dropbox/2022/Diplomado_metodos/Untitled.html" TargetMode="External"/><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7.wmf"/></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hyperlink" Target="https://lindeloev.github.io/tests-as-linear/" TargetMode="External"/><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75.emf"/><Relationship Id="rId5" Type="http://schemas.openxmlformats.org/officeDocument/2006/relationships/oleObject" Target="../embeddings/oleObject9.bin"/><Relationship Id="rId4" Type="http://schemas.openxmlformats.org/officeDocument/2006/relationships/image" Target="../media/image74.emf"/></Relationships>
</file>

<file path=ppt/slides/_rels/slide7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77.emf"/><Relationship Id="rId5" Type="http://schemas.openxmlformats.org/officeDocument/2006/relationships/oleObject" Target="../embeddings/oleObject11.bin"/><Relationship Id="rId4" Type="http://schemas.openxmlformats.org/officeDocument/2006/relationships/image" Target="../media/image76.emf"/></Relationships>
</file>

<file path=ppt/slides/_rels/slide77.xml.rels><?xml version="1.0" encoding="UTF-8" standalone="yes"?>
<Relationships xmlns="http://schemas.openxmlformats.org/package/2006/relationships"><Relationship Id="rId3" Type="http://schemas.openxmlformats.org/officeDocument/2006/relationships/image" Target="../media/image78.png"/><Relationship Id="rId7" Type="http://schemas.openxmlformats.org/officeDocument/2006/relationships/image" Target="../media/image81.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80.png"/><Relationship Id="rId5" Type="http://schemas.openxmlformats.org/officeDocument/2006/relationships/image" Target="../media/image79.emf"/><Relationship Id="rId4" Type="http://schemas.openxmlformats.org/officeDocument/2006/relationships/oleObject" Target="../embeddings/oleObject12.bin"/></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83.emf"/><Relationship Id="rId5" Type="http://schemas.openxmlformats.org/officeDocument/2006/relationships/oleObject" Target="../embeddings/oleObject14.bin"/><Relationship Id="rId4" Type="http://schemas.openxmlformats.org/officeDocument/2006/relationships/image" Target="../media/image82.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85.emf"/><Relationship Id="rId5" Type="http://schemas.openxmlformats.org/officeDocument/2006/relationships/oleObject" Target="../embeddings/oleObject16.bin"/><Relationship Id="rId4" Type="http://schemas.openxmlformats.org/officeDocument/2006/relationships/image" Target="../media/image84.emf"/></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hyperlink" Target="https://prateekvjoshi.com/2014/06/07/what-is-maximum-likelihood-estim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hyperlink" Target="https://prateekvjoshi.com/2014/06/07/what-is-maximum-likelihood-estimation/" TargetMode="Externa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6.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hyperlink" Target="http://www.wiley.com/WileyCDA/WileyTitle/productCd-0470582472.html" TargetMode="External"/><Relationship Id="rId2" Type="http://schemas.openxmlformats.org/officeDocument/2006/relationships/hyperlink" Target="https://statisticalhorizons.com/hosmer-lemeshow"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7C35B5F-59FB-4E4A-A4E6-85CC504D79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Una fórmula de cálculo">
            <a:extLst>
              <a:ext uri="{FF2B5EF4-FFF2-40B4-BE49-F238E27FC236}">
                <a16:creationId xmlns:a16="http://schemas.microsoft.com/office/drawing/2014/main" id="{870D2D24-DE7B-42A7-717E-9387AB39B233}"/>
              </a:ext>
            </a:extLst>
          </p:cNvPr>
          <p:cNvPicPr>
            <a:picLocks noChangeAspect="1"/>
          </p:cNvPicPr>
          <p:nvPr/>
        </p:nvPicPr>
        <p:blipFill rotWithShape="1">
          <a:blip r:embed="rId3">
            <a:grayscl/>
          </a:blip>
          <a:srcRect r="10999" b="-1"/>
          <a:stretch/>
        </p:blipFill>
        <p:spPr>
          <a:xfrm>
            <a:off x="20" y="10"/>
            <a:ext cx="9143980" cy="6857990"/>
          </a:xfrm>
          <a:prstGeom prst="rect">
            <a:avLst/>
          </a:prstGeom>
        </p:spPr>
      </p:pic>
      <p:grpSp>
        <p:nvGrpSpPr>
          <p:cNvPr id="11" name="Group 10">
            <a:extLst>
              <a:ext uri="{FF2B5EF4-FFF2-40B4-BE49-F238E27FC236}">
                <a16:creationId xmlns:a16="http://schemas.microsoft.com/office/drawing/2014/main" id="{266203B4-6411-4E9D-AAC1-D798EF7311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8551" y="457200"/>
            <a:ext cx="2777491" cy="5935132"/>
            <a:chOff x="438068" y="457200"/>
            <a:chExt cx="3703320" cy="5935132"/>
          </a:xfrm>
        </p:grpSpPr>
        <p:sp>
          <p:nvSpPr>
            <p:cNvPr id="12" name="Rectangle 11">
              <a:extLst>
                <a:ext uri="{FF2B5EF4-FFF2-40B4-BE49-F238E27FC236}">
                  <a16:creationId xmlns:a16="http://schemas.microsoft.com/office/drawing/2014/main" id="{810D9114-A47D-47E3-9417-1858C7C688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4E6705EF-CBA4-4963-9FCA-08B278014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438150" y="2142067"/>
            <a:ext cx="2559050" cy="2971801"/>
          </a:xfrm>
        </p:spPr>
        <p:txBody>
          <a:bodyPr>
            <a:normAutofit/>
          </a:bodyPr>
          <a:lstStyle/>
          <a:p>
            <a:r>
              <a:rPr lang="es-MX" sz="2800" b="1" dirty="0">
                <a:solidFill>
                  <a:schemeClr val="bg1"/>
                </a:solidFill>
              </a:rPr>
              <a:t>Modelos</a:t>
            </a:r>
          </a:p>
        </p:txBody>
      </p:sp>
      <p:sp>
        <p:nvSpPr>
          <p:cNvPr id="3" name="Subtitle 2"/>
          <p:cNvSpPr>
            <a:spLocks noGrp="1"/>
          </p:cNvSpPr>
          <p:nvPr>
            <p:ph type="subTitle" idx="1"/>
          </p:nvPr>
        </p:nvSpPr>
        <p:spPr>
          <a:xfrm>
            <a:off x="438150" y="5145513"/>
            <a:ext cx="2559050" cy="738820"/>
          </a:xfrm>
        </p:spPr>
        <p:txBody>
          <a:bodyPr>
            <a:normAutofit/>
          </a:bodyPr>
          <a:lstStyle/>
          <a:p>
            <a:pPr>
              <a:lnSpc>
                <a:spcPct val="90000"/>
              </a:lnSpc>
            </a:pPr>
            <a:endParaRPr lang="es-MX" sz="400" dirty="0">
              <a:solidFill>
                <a:schemeClr val="accent1">
                  <a:lumMod val="50000"/>
                  <a:lumOff val="50000"/>
                </a:schemeClr>
              </a:solidFill>
            </a:endParaRPr>
          </a:p>
        </p:txBody>
      </p:sp>
    </p:spTree>
    <p:extLst>
      <p:ext uri="{BB962C8B-B14F-4D97-AF65-F5344CB8AC3E}">
        <p14:creationId xmlns:p14="http://schemas.microsoft.com/office/powerpoint/2010/main" val="18307058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D200A7-33BE-4447-B9D8-6B7A359FCDCF}"/>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CDE2DEE2-5E07-FC44-BB39-85DDD13FAD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85988" y="1017985"/>
            <a:ext cx="5725618" cy="4893965"/>
          </a:xfrm>
        </p:spPr>
      </p:pic>
    </p:spTree>
    <p:extLst>
      <p:ext uri="{BB962C8B-B14F-4D97-AF65-F5344CB8AC3E}">
        <p14:creationId xmlns:p14="http://schemas.microsoft.com/office/powerpoint/2010/main" val="2015878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2"/>
          <p:cNvSpPr>
            <a:spLocks noGrp="1" noChangeArrowheads="1"/>
          </p:cNvSpPr>
          <p:nvPr>
            <p:ph type="title"/>
          </p:nvPr>
        </p:nvSpPr>
        <p:spPr>
          <a:xfrm>
            <a:off x="644236" y="1085850"/>
            <a:ext cx="6499514" cy="914400"/>
          </a:xfrm>
          <a:noFill/>
          <a:ln/>
          <a:extLst>
            <a:ext uri="{AF507438-7753-43E0-B8FC-AC1667EBCBE1}">
              <a14:hiddenEffects xmlns:a14="http://schemas.microsoft.com/office/drawing/2010/main">
                <a:effectLst>
                  <a:outerShdw dist="107763" dir="2700000" algn="ctr" rotWithShape="0">
                    <a:srgbClr val="969696">
                      <a:alpha val="50000"/>
                    </a:srgbClr>
                  </a:outerShdw>
                </a:effectLst>
              </a14:hiddenEffects>
            </a:ext>
          </a:extLst>
        </p:spPr>
        <p:txBody>
          <a:bodyPr>
            <a:noAutofit/>
          </a:bodyPr>
          <a:lstStyle/>
          <a:p>
            <a:r>
              <a:rPr lang="en-US" sz="2400" dirty="0"/>
              <a:t>El </a:t>
            </a:r>
            <a:r>
              <a:rPr lang="en-US" sz="2400" dirty="0" err="1"/>
              <a:t>método</a:t>
            </a:r>
            <a:r>
              <a:rPr lang="en-US" sz="2400" dirty="0"/>
              <a:t> de </a:t>
            </a:r>
            <a:r>
              <a:rPr lang="en-US" sz="2400" dirty="0" err="1"/>
              <a:t>mínimos</a:t>
            </a:r>
            <a:r>
              <a:rPr lang="en-US" sz="2400" dirty="0"/>
              <a:t> </a:t>
            </a:r>
            <a:r>
              <a:rPr lang="en-US" sz="2400" dirty="0" err="1"/>
              <a:t>cuadrados</a:t>
            </a:r>
            <a:endParaRPr lang="en-US" sz="2400" i="1" dirty="0"/>
          </a:p>
        </p:txBody>
      </p:sp>
      <p:sp>
        <p:nvSpPr>
          <p:cNvPr id="353284" name="Rectangle 4"/>
          <p:cNvSpPr>
            <a:spLocks noGrp="1" noChangeArrowheads="1"/>
          </p:cNvSpPr>
          <p:nvPr>
            <p:ph idx="1"/>
          </p:nvPr>
        </p:nvSpPr>
        <p:spPr>
          <a:xfrm>
            <a:off x="1657350" y="2000250"/>
            <a:ext cx="6172200" cy="914400"/>
          </a:xfrm>
        </p:spPr>
        <p:txBody>
          <a:bodyPr/>
          <a:lstStyle/>
          <a:p>
            <a:pPr>
              <a:spcBef>
                <a:spcPct val="0"/>
              </a:spcBef>
            </a:pPr>
            <a:r>
              <a:rPr lang="en-US" dirty="0"/>
              <a:t>La </a:t>
            </a:r>
            <a:r>
              <a:rPr lang="en-US" dirty="0" err="1"/>
              <a:t>ecuación</a:t>
            </a:r>
            <a:r>
              <a:rPr lang="en-US" dirty="0"/>
              <a:t> de la </a:t>
            </a:r>
            <a:r>
              <a:rPr lang="en-US" dirty="0" err="1"/>
              <a:t>línea</a:t>
            </a:r>
            <a:r>
              <a:rPr lang="en-US" dirty="0"/>
              <a:t> de </a:t>
            </a:r>
            <a:r>
              <a:rPr lang="en-US" dirty="0" err="1"/>
              <a:t>mejor</a:t>
            </a:r>
            <a:r>
              <a:rPr lang="en-US" dirty="0"/>
              <a:t> </a:t>
            </a:r>
            <a:r>
              <a:rPr lang="en-US" dirty="0" err="1"/>
              <a:t>ajuste</a:t>
            </a:r>
            <a:r>
              <a:rPr lang="en-US" dirty="0"/>
              <a:t> se </a:t>
            </a:r>
            <a:r>
              <a:rPr lang="en-US" dirty="0" err="1"/>
              <a:t>calcula</a:t>
            </a:r>
            <a:r>
              <a:rPr lang="en-US" dirty="0"/>
              <a:t> </a:t>
            </a:r>
            <a:r>
              <a:rPr lang="en-US" dirty="0" err="1"/>
              <a:t>utilizando</a:t>
            </a:r>
            <a:r>
              <a:rPr lang="en-US" dirty="0"/>
              <a:t> un conjunto de n pares (</a:t>
            </a:r>
            <a:r>
              <a:rPr lang="en-US" i="1" dirty="0"/>
              <a:t>x</a:t>
            </a:r>
            <a:r>
              <a:rPr lang="en-US" i="1" baseline="-25000" dirty="0"/>
              <a:t>i</a:t>
            </a:r>
            <a:r>
              <a:rPr lang="en-US" dirty="0"/>
              <a:t>, </a:t>
            </a:r>
            <a:r>
              <a:rPr lang="en-US" i="1" dirty="0" err="1"/>
              <a:t>y</a:t>
            </a:r>
            <a:r>
              <a:rPr lang="en-US" i="1" baseline="-25000" dirty="0" err="1"/>
              <a:t>i</a:t>
            </a:r>
            <a:r>
              <a:rPr lang="en-US" dirty="0"/>
              <a:t>). </a:t>
            </a:r>
          </a:p>
        </p:txBody>
      </p:sp>
      <p:sp>
        <p:nvSpPr>
          <p:cNvPr id="353291" name="Text Box 11"/>
          <p:cNvSpPr txBox="1">
            <a:spLocks noChangeArrowheads="1"/>
          </p:cNvSpPr>
          <p:nvPr/>
        </p:nvSpPr>
        <p:spPr bwMode="auto">
          <a:xfrm>
            <a:off x="644236" y="2971801"/>
            <a:ext cx="3984914" cy="2709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90000"/>
              </a:lnSpc>
              <a:buFontTx/>
              <a:buChar char="•"/>
            </a:pPr>
            <a:r>
              <a:rPr lang="en-US" sz="2700" dirty="0" err="1">
                <a:solidFill>
                  <a:srgbClr val="339933"/>
                </a:solidFill>
              </a:rPr>
              <a:t>Elegimos</a:t>
            </a:r>
            <a:r>
              <a:rPr lang="en-US" sz="2700" dirty="0">
                <a:solidFill>
                  <a:srgbClr val="339933"/>
                </a:solidFill>
              </a:rPr>
              <a:t> </a:t>
            </a:r>
            <a:r>
              <a:rPr lang="en-US" sz="2700" dirty="0" err="1">
                <a:solidFill>
                  <a:srgbClr val="339933"/>
                </a:solidFill>
              </a:rPr>
              <a:t>nuestras</a:t>
            </a:r>
            <a:r>
              <a:rPr lang="en-US" sz="2700" dirty="0">
                <a:solidFill>
                  <a:srgbClr val="339933"/>
                </a:solidFill>
              </a:rPr>
              <a:t> </a:t>
            </a:r>
            <a:r>
              <a:rPr lang="en-US" sz="2700" dirty="0" err="1">
                <a:solidFill>
                  <a:srgbClr val="339933"/>
                </a:solidFill>
              </a:rPr>
              <a:t>estimaciones</a:t>
            </a:r>
            <a:r>
              <a:rPr lang="en-US" sz="2700" dirty="0">
                <a:solidFill>
                  <a:srgbClr val="339933"/>
                </a:solidFill>
              </a:rPr>
              <a:t> "a" y "b" para </a:t>
            </a:r>
            <a:r>
              <a:rPr lang="en-US" sz="2700" dirty="0" err="1">
                <a:solidFill>
                  <a:srgbClr val="339933"/>
                </a:solidFill>
              </a:rPr>
              <a:t>estimar</a:t>
            </a:r>
            <a:r>
              <a:rPr lang="en-US" sz="2700" dirty="0">
                <a:solidFill>
                  <a:srgbClr val="339933"/>
                </a:solidFill>
              </a:rPr>
              <a:t> "</a:t>
            </a:r>
            <a:r>
              <a:rPr lang="en-US" sz="2700" dirty="0">
                <a:solidFill>
                  <a:srgbClr val="339933"/>
                </a:solidFill>
                <a:latin typeface="Symbol" pitchFamily="2" charset="2"/>
              </a:rPr>
              <a:t>a</a:t>
            </a:r>
            <a:r>
              <a:rPr lang="en-US" sz="2700" dirty="0">
                <a:solidFill>
                  <a:srgbClr val="339933"/>
                </a:solidFill>
              </a:rPr>
              <a:t>" y "</a:t>
            </a:r>
            <a:r>
              <a:rPr lang="en-US" sz="2700" dirty="0">
                <a:solidFill>
                  <a:srgbClr val="339933"/>
                </a:solidFill>
                <a:latin typeface="Symbol" pitchFamily="2" charset="2"/>
              </a:rPr>
              <a:t>b</a:t>
            </a:r>
            <a:r>
              <a:rPr lang="en-US" sz="2700" dirty="0">
                <a:solidFill>
                  <a:srgbClr val="339933"/>
                </a:solidFill>
              </a:rPr>
              <a:t>" de </a:t>
            </a:r>
            <a:r>
              <a:rPr lang="en-US" sz="2700" dirty="0" err="1">
                <a:solidFill>
                  <a:srgbClr val="339933"/>
                </a:solidFill>
              </a:rPr>
              <a:t>modo</a:t>
            </a:r>
            <a:r>
              <a:rPr lang="en-US" sz="2700" dirty="0">
                <a:solidFill>
                  <a:srgbClr val="339933"/>
                </a:solidFill>
              </a:rPr>
              <a:t> que se </a:t>
            </a:r>
            <a:r>
              <a:rPr lang="en-US" sz="2700" dirty="0" err="1">
                <a:solidFill>
                  <a:srgbClr val="339933"/>
                </a:solidFill>
              </a:rPr>
              <a:t>minimicen</a:t>
            </a:r>
            <a:r>
              <a:rPr lang="en-US" sz="2700" dirty="0">
                <a:solidFill>
                  <a:srgbClr val="339933"/>
                </a:solidFill>
              </a:rPr>
              <a:t> las </a:t>
            </a:r>
            <a:r>
              <a:rPr lang="en-US" sz="2700" dirty="0" err="1">
                <a:solidFill>
                  <a:srgbClr val="339933"/>
                </a:solidFill>
              </a:rPr>
              <a:t>distancias</a:t>
            </a:r>
            <a:r>
              <a:rPr lang="en-US" sz="2700" dirty="0">
                <a:solidFill>
                  <a:srgbClr val="339933"/>
                </a:solidFill>
              </a:rPr>
              <a:t> </a:t>
            </a:r>
            <a:r>
              <a:rPr lang="en-US" sz="2700" dirty="0" err="1">
                <a:solidFill>
                  <a:srgbClr val="339933"/>
                </a:solidFill>
              </a:rPr>
              <a:t>verticales</a:t>
            </a:r>
            <a:r>
              <a:rPr lang="en-US" sz="2700" dirty="0">
                <a:solidFill>
                  <a:srgbClr val="339933"/>
                </a:solidFill>
              </a:rPr>
              <a:t> de </a:t>
            </a:r>
            <a:r>
              <a:rPr lang="en-US" sz="2700" dirty="0" err="1">
                <a:solidFill>
                  <a:srgbClr val="339933"/>
                </a:solidFill>
              </a:rPr>
              <a:t>los</a:t>
            </a:r>
            <a:r>
              <a:rPr lang="en-US" sz="2700" dirty="0">
                <a:solidFill>
                  <a:srgbClr val="339933"/>
                </a:solidFill>
              </a:rPr>
              <a:t> </a:t>
            </a:r>
            <a:r>
              <a:rPr lang="en-US" sz="2700" dirty="0" err="1">
                <a:solidFill>
                  <a:srgbClr val="339933"/>
                </a:solidFill>
              </a:rPr>
              <a:t>puntos</a:t>
            </a:r>
            <a:r>
              <a:rPr lang="en-US" sz="2700" dirty="0">
                <a:solidFill>
                  <a:srgbClr val="339933"/>
                </a:solidFill>
              </a:rPr>
              <a:t> </a:t>
            </a:r>
            <a:r>
              <a:rPr lang="en-US" sz="2700" dirty="0" err="1">
                <a:solidFill>
                  <a:srgbClr val="339933"/>
                </a:solidFill>
              </a:rPr>
              <a:t>desde</a:t>
            </a:r>
            <a:r>
              <a:rPr lang="en-US" sz="2700" dirty="0">
                <a:solidFill>
                  <a:srgbClr val="339933"/>
                </a:solidFill>
              </a:rPr>
              <a:t> la </a:t>
            </a:r>
            <a:r>
              <a:rPr lang="en-US" sz="2700" dirty="0" err="1">
                <a:solidFill>
                  <a:srgbClr val="339933"/>
                </a:solidFill>
              </a:rPr>
              <a:t>línea</a:t>
            </a:r>
            <a:r>
              <a:rPr lang="en-US" sz="2700" dirty="0">
                <a:solidFill>
                  <a:srgbClr val="339933"/>
                </a:solidFill>
              </a:rPr>
              <a:t>.</a:t>
            </a:r>
            <a:endParaRPr lang="en-US" sz="1800" dirty="0"/>
          </a:p>
        </p:txBody>
      </p:sp>
      <p:grpSp>
        <p:nvGrpSpPr>
          <p:cNvPr id="353293" name="Group 13"/>
          <p:cNvGrpSpPr>
            <a:grpSpLocks/>
          </p:cNvGrpSpPr>
          <p:nvPr/>
        </p:nvGrpSpPr>
        <p:grpSpPr bwMode="auto">
          <a:xfrm>
            <a:off x="5674995" y="2777490"/>
            <a:ext cx="2571750" cy="2457450"/>
            <a:chOff x="3360" y="1584"/>
            <a:chExt cx="2160" cy="2064"/>
          </a:xfrm>
        </p:grpSpPr>
        <p:sp>
          <p:nvSpPr>
            <p:cNvPr id="353289" name="Rectangle 9"/>
            <p:cNvSpPr>
              <a:spLocks noChangeArrowheads="1"/>
            </p:cNvSpPr>
            <p:nvPr/>
          </p:nvSpPr>
          <p:spPr bwMode="auto">
            <a:xfrm>
              <a:off x="3360" y="1584"/>
              <a:ext cx="2160" cy="2064"/>
            </a:xfrm>
            <a:prstGeom prst="rect">
              <a:avLst/>
            </a:prstGeom>
            <a:solidFill>
              <a:srgbClr val="F4ECC6"/>
            </a:solidFill>
            <a:ln w="28575">
              <a:solidFill>
                <a:schemeClr val="accent2"/>
              </a:solidFill>
              <a:miter lim="800000"/>
              <a:headEnd/>
              <a:tailEnd/>
            </a:ln>
            <a:effectLst>
              <a:outerShdw dist="107763" dir="2700000" algn="ctr" rotWithShape="0">
                <a:schemeClr val="bg2"/>
              </a:outerShdw>
            </a:effectLst>
          </p:spPr>
          <p:txBody>
            <a:bodyPr wrap="none" anchor="ctr"/>
            <a:lstStyle/>
            <a:p>
              <a:endParaRPr lang="es-MX" sz="1800"/>
            </a:p>
          </p:txBody>
        </p:sp>
        <p:pic>
          <p:nvPicPr>
            <p:cNvPr id="353292" name="Picture 12" descr="leastsq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4" y="1680"/>
              <a:ext cx="1928" cy="1896"/>
            </a:xfrm>
            <a:prstGeom prst="rect">
              <a:avLst/>
            </a:prstGeom>
            <a:solidFill>
              <a:srgbClr val="F4ECC6"/>
            </a:solidFill>
            <a:ln>
              <a:noFill/>
            </a:ln>
            <a:extLst>
              <a:ext uri="{91240B29-F687-4F45-9708-019B960494DF}">
                <a14:hiddenLine xmlns:a14="http://schemas.microsoft.com/office/drawing/2010/main" w="9525">
                  <a:solidFill>
                    <a:schemeClr val="accent2"/>
                  </a:solidFill>
                  <a:miter lim="800000"/>
                  <a:headEnd/>
                  <a:tailEnd/>
                </a14:hiddenLine>
              </a:ext>
            </a:extLst>
          </p:spPr>
        </p:pic>
      </p:grpSp>
      <p:grpSp>
        <p:nvGrpSpPr>
          <p:cNvPr id="353301" name="Group 21"/>
          <p:cNvGrpSpPr>
            <a:grpSpLocks/>
          </p:cNvGrpSpPr>
          <p:nvPr/>
        </p:nvGrpSpPr>
        <p:grpSpPr bwMode="auto">
          <a:xfrm>
            <a:off x="6915150" y="1028700"/>
            <a:ext cx="914400" cy="914400"/>
            <a:chOff x="4608" y="0"/>
            <a:chExt cx="960" cy="960"/>
          </a:xfrm>
        </p:grpSpPr>
        <p:sp>
          <p:nvSpPr>
            <p:cNvPr id="353302" name="Rectangle 22"/>
            <p:cNvSpPr>
              <a:spLocks noChangeArrowheads="1"/>
            </p:cNvSpPr>
            <p:nvPr/>
          </p:nvSpPr>
          <p:spPr bwMode="auto">
            <a:xfrm>
              <a:off x="4608" y="0"/>
              <a:ext cx="960" cy="960"/>
            </a:xfrm>
            <a:prstGeom prst="rect">
              <a:avLst/>
            </a:prstGeom>
            <a:solidFill>
              <a:srgbClr val="F4ECC6"/>
            </a:solidFill>
            <a:ln w="28575">
              <a:solidFill>
                <a:srgbClr val="33996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353303" name="Picture 23" descr="pl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6" y="36"/>
              <a:ext cx="864" cy="840"/>
            </a:xfrm>
            <a:prstGeom prst="rect">
              <a:avLst/>
            </a:prstGeom>
            <a:solidFill>
              <a:srgbClr val="F4ECC6"/>
            </a:solidFill>
            <a:ln>
              <a:noFill/>
            </a:ln>
            <a:extLst>
              <a:ext uri="{91240B29-F687-4F45-9708-019B960494DF}">
                <a14:hiddenLine xmlns:a14="http://schemas.microsoft.com/office/drawing/2010/main" w="28575">
                  <a:solidFill>
                    <a:srgbClr val="339966"/>
                  </a:solidFill>
                  <a:miter lim="800000"/>
                  <a:headEnd/>
                  <a:tailEnd/>
                </a14:hiddenLine>
              </a:ext>
            </a:extLst>
          </p:spPr>
        </p:pic>
      </p:grpSp>
    </p:spTree>
    <p:extLst>
      <p:ext uri="{BB962C8B-B14F-4D97-AF65-F5344CB8AC3E}">
        <p14:creationId xmlns:p14="http://schemas.microsoft.com/office/powerpoint/2010/main" val="45103262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53291"/>
                                        </p:tgtEl>
                                        <p:attrNameLst>
                                          <p:attrName>style.visibility</p:attrName>
                                        </p:attrNameLst>
                                      </p:cBhvr>
                                      <p:to>
                                        <p:strVal val="visible"/>
                                      </p:to>
                                    </p:set>
                                    <p:animEffect transition="in" filter="wipe(up)">
                                      <p:cBhvr>
                                        <p:cTn id="7" dur="500"/>
                                        <p:tgtEl>
                                          <p:spTgt spid="353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3291"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6D10D2-DF3F-A949-9B32-E57CF4B04EAB}"/>
              </a:ext>
            </a:extLst>
          </p:cNvPr>
          <p:cNvSpPr>
            <a:spLocks noGrp="1"/>
          </p:cNvSpPr>
          <p:nvPr>
            <p:ph type="title"/>
          </p:nvPr>
        </p:nvSpPr>
        <p:spPr/>
        <p:txBody>
          <a:bodyPr/>
          <a:lstStyle/>
          <a:p>
            <a:endParaRPr lang="es-MX"/>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6FB1533C-4CA3-424C-A6B4-410A30040E67}"/>
                  </a:ext>
                </a:extLst>
              </p:cNvPr>
              <p:cNvSpPr>
                <a:spLocks noGrp="1"/>
              </p:cNvSpPr>
              <p:nvPr>
                <p:ph idx="1"/>
              </p:nvPr>
            </p:nvSpPr>
            <p:spPr>
              <a:xfrm>
                <a:off x="435895" y="2492623"/>
                <a:ext cx="8272211" cy="2758727"/>
              </a:xfrm>
            </p:spPr>
            <p:txBody>
              <a:bodyPr/>
              <a:lstStyle/>
              <a:p>
                <a:r>
                  <a:rPr lang="es-MX" dirty="0"/>
                  <a:t>Hay que escoger la que minimice los errores al cuadrado</a:t>
                </a:r>
              </a:p>
              <a:p>
                <a:pPr marL="0" indent="0">
                  <a:buNone/>
                </a:pPr>
                <a:endParaRPr lang="es-MX" dirty="0"/>
              </a:p>
              <a:p>
                <a:pPr marL="0" indent="0">
                  <a:buNone/>
                </a:pPr>
                <a14:m>
                  <m:oMathPara xmlns:m="http://schemas.openxmlformats.org/officeDocument/2006/math">
                    <m:oMathParaPr>
                      <m:jc m:val="centerGroup"/>
                    </m:oMathParaPr>
                    <m:oMath xmlns:m="http://schemas.openxmlformats.org/officeDocument/2006/math">
                      <m:nary>
                        <m:naryPr>
                          <m:chr m:val="∑"/>
                          <m:subHide m:val="on"/>
                          <m:supHide m:val="on"/>
                          <m:ctrlPr>
                            <a:rPr lang="es-MX" i="1" smtClean="0">
                              <a:latin typeface="Cambria Math" panose="02040503050406030204" pitchFamily="18" charset="0"/>
                            </a:rPr>
                          </m:ctrlPr>
                        </m:naryPr>
                        <m:sub/>
                        <m:sup/>
                        <m:e>
                          <m:sSup>
                            <m:sSupPr>
                              <m:ctrlPr>
                                <a:rPr lang="es-MX" i="1">
                                  <a:latin typeface="Cambria Math" panose="02040503050406030204" pitchFamily="18" charset="0"/>
                                </a:rPr>
                              </m:ctrlPr>
                            </m:sSupPr>
                            <m:e>
                              <m:d>
                                <m:dPr>
                                  <m:ctrlPr>
                                    <a:rPr lang="es-MX" i="1">
                                      <a:latin typeface="Cambria Math" panose="02040503050406030204" pitchFamily="18" charset="0"/>
                                    </a:rPr>
                                  </m:ctrlPr>
                                </m:dPr>
                                <m:e>
                                  <m:r>
                                    <a:rPr lang="es-ES" i="1">
                                      <a:latin typeface="Cambria Math" panose="02040503050406030204" pitchFamily="18" charset="0"/>
                                    </a:rPr>
                                    <m:t>𝑦</m:t>
                                  </m:r>
                                  <m:r>
                                    <a:rPr lang="es-ES" i="1">
                                      <a:latin typeface="Cambria Math" panose="02040503050406030204" pitchFamily="18" charset="0"/>
                                    </a:rPr>
                                    <m:t>−</m:t>
                                  </m:r>
                                  <m:acc>
                                    <m:accPr>
                                      <m:chr m:val="̂"/>
                                      <m:ctrlPr>
                                        <a:rPr lang="es-MX" i="1">
                                          <a:latin typeface="Cambria Math" panose="02040503050406030204" pitchFamily="18" charset="0"/>
                                        </a:rPr>
                                      </m:ctrlPr>
                                    </m:accPr>
                                    <m:e>
                                      <m:r>
                                        <a:rPr lang="es-ES" i="1">
                                          <a:latin typeface="Cambria Math" panose="02040503050406030204" pitchFamily="18" charset="0"/>
                                        </a:rPr>
                                        <m:t>𝑦</m:t>
                                      </m:r>
                                    </m:e>
                                  </m:acc>
                                </m:e>
                              </m:d>
                            </m:e>
                            <m:sup>
                              <m:r>
                                <a:rPr lang="es-ES" i="1">
                                  <a:latin typeface="Cambria Math" panose="02040503050406030204" pitchFamily="18" charset="0"/>
                                </a:rPr>
                                <m:t>2</m:t>
                              </m:r>
                            </m:sup>
                          </m:sSup>
                          <m:r>
                            <a:rPr lang="es-ES" b="0" i="1" smtClean="0">
                              <a:latin typeface="Cambria Math" panose="02040503050406030204" pitchFamily="18" charset="0"/>
                            </a:rPr>
                            <m:t>=</m:t>
                          </m:r>
                        </m:e>
                      </m:nary>
                      <m:sSup>
                        <m:sSupPr>
                          <m:ctrlPr>
                            <a:rPr lang="es-MX" i="1" smtClean="0">
                              <a:latin typeface="Cambria Math" panose="02040503050406030204" pitchFamily="18" charset="0"/>
                            </a:rPr>
                          </m:ctrlPr>
                        </m:sSupPr>
                        <m:e>
                          <m:nary>
                            <m:naryPr>
                              <m:chr m:val="∑"/>
                              <m:subHide m:val="on"/>
                              <m:supHide m:val="on"/>
                              <m:ctrlPr>
                                <a:rPr lang="es-ES" i="1">
                                  <a:latin typeface="Cambria Math" panose="02040503050406030204" pitchFamily="18" charset="0"/>
                                </a:rPr>
                              </m:ctrlPr>
                            </m:naryPr>
                            <m:sub/>
                            <m:sup/>
                            <m:e>
                              <m:r>
                                <a:rPr lang="es-ES" i="1">
                                  <a:latin typeface="Cambria Math" panose="02040503050406030204" pitchFamily="18" charset="0"/>
                                </a:rPr>
                                <m:t>(</m:t>
                              </m:r>
                              <m:r>
                                <a:rPr lang="es-ES" i="1">
                                  <a:latin typeface="Cambria Math" panose="02040503050406030204" pitchFamily="18" charset="0"/>
                                </a:rPr>
                                <m:t>𝑦</m:t>
                              </m:r>
                              <m:r>
                                <a:rPr lang="es-ES" i="1">
                                  <a:latin typeface="Cambria Math" panose="02040503050406030204" pitchFamily="18" charset="0"/>
                                </a:rPr>
                                <m:t>−</m:t>
                              </m:r>
                              <m:r>
                                <a:rPr lang="es-ES" i="1">
                                  <a:latin typeface="Cambria Math" panose="02040503050406030204" pitchFamily="18" charset="0"/>
                                </a:rPr>
                                <m:t>𝑎</m:t>
                              </m:r>
                              <m:r>
                                <a:rPr lang="es-ES" b="0" i="1" smtClean="0">
                                  <a:latin typeface="Cambria Math" panose="02040503050406030204" pitchFamily="18" charset="0"/>
                                </a:rPr>
                                <m:t>−</m:t>
                              </m:r>
                              <m:r>
                                <a:rPr lang="es-ES" i="1">
                                  <a:latin typeface="Cambria Math" panose="02040503050406030204" pitchFamily="18" charset="0"/>
                                </a:rPr>
                                <m:t>𝑏𝑥</m:t>
                              </m:r>
                            </m:e>
                          </m:nary>
                          <m:r>
                            <a:rPr lang="es-ES" i="1">
                              <a:latin typeface="Cambria Math" panose="02040503050406030204" pitchFamily="18" charset="0"/>
                            </a:rPr>
                            <m:t>)</m:t>
                          </m:r>
                        </m:e>
                        <m:sup>
                          <m:r>
                            <a:rPr lang="es-ES" b="0" i="1" smtClean="0">
                              <a:latin typeface="Cambria Math" panose="02040503050406030204" pitchFamily="18" charset="0"/>
                            </a:rPr>
                            <m:t>2</m:t>
                          </m:r>
                        </m:sup>
                      </m:sSup>
                    </m:oMath>
                  </m:oMathPara>
                </a14:m>
                <a:endParaRPr lang="es-MX" baseline="30000" dirty="0"/>
              </a:p>
            </p:txBody>
          </p:sp>
        </mc:Choice>
        <mc:Fallback xmlns="">
          <p:sp>
            <p:nvSpPr>
              <p:cNvPr id="3" name="Marcador de contenido 2">
                <a:extLst>
                  <a:ext uri="{FF2B5EF4-FFF2-40B4-BE49-F238E27FC236}">
                    <a16:creationId xmlns:a16="http://schemas.microsoft.com/office/drawing/2014/main" id="{6FB1533C-4CA3-424C-A6B4-410A30040E67}"/>
                  </a:ext>
                </a:extLst>
              </p:cNvPr>
              <p:cNvSpPr>
                <a:spLocks noGrp="1" noRot="1" noChangeAspect="1" noMove="1" noResize="1" noEditPoints="1" noAdjustHandles="1" noChangeArrowheads="1" noChangeShapeType="1" noTextEdit="1"/>
              </p:cNvSpPr>
              <p:nvPr>
                <p:ph idx="1"/>
              </p:nvPr>
            </p:nvSpPr>
            <p:spPr>
              <a:xfrm>
                <a:off x="435895" y="2492623"/>
                <a:ext cx="8272211" cy="2758727"/>
              </a:xfrm>
              <a:blipFill>
                <a:blip r:embed="rId2"/>
                <a:stretch>
                  <a:fillRect l="-153" b="-24312"/>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CB3A3699-4998-1040-AC80-D00A05EAC52D}"/>
                  </a:ext>
                </a:extLst>
              </p:cNvPr>
              <p:cNvSpPr txBox="1"/>
              <p:nvPr/>
            </p:nvSpPr>
            <p:spPr>
              <a:xfrm>
                <a:off x="900963" y="2492622"/>
                <a:ext cx="2600773" cy="41549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s-MX" sz="2700" i="1">
                              <a:latin typeface="Cambria Math" panose="02040503050406030204" pitchFamily="18" charset="0"/>
                            </a:rPr>
                          </m:ctrlPr>
                        </m:accPr>
                        <m:e>
                          <m:r>
                            <a:rPr lang="es-ES" sz="2700" b="0" i="1">
                              <a:latin typeface="Cambria Math" panose="02040503050406030204" pitchFamily="18" charset="0"/>
                            </a:rPr>
                            <m:t>𝑦</m:t>
                          </m:r>
                        </m:e>
                      </m:acc>
                      <m:r>
                        <a:rPr lang="es-ES" sz="2700" b="0" i="1">
                          <a:latin typeface="Cambria Math" panose="02040503050406030204" pitchFamily="18" charset="0"/>
                        </a:rPr>
                        <m:t>=</m:t>
                      </m:r>
                      <m:r>
                        <a:rPr lang="es-ES" sz="2700" b="0" i="1">
                          <a:latin typeface="Cambria Math" panose="02040503050406030204" pitchFamily="18" charset="0"/>
                        </a:rPr>
                        <m:t>𝑎</m:t>
                      </m:r>
                      <m:r>
                        <a:rPr lang="es-ES" sz="2700" b="0" i="1">
                          <a:latin typeface="Cambria Math" panose="02040503050406030204" pitchFamily="18" charset="0"/>
                        </a:rPr>
                        <m:t>+</m:t>
                      </m:r>
                      <m:r>
                        <a:rPr lang="es-ES" sz="2700" b="0" i="1">
                          <a:latin typeface="Cambria Math" panose="02040503050406030204" pitchFamily="18" charset="0"/>
                        </a:rPr>
                        <m:t>𝑏𝑥</m:t>
                      </m:r>
                    </m:oMath>
                  </m:oMathPara>
                </a14:m>
                <a:endParaRPr lang="es-MX" sz="2700" dirty="0"/>
              </a:p>
            </p:txBody>
          </p:sp>
        </mc:Choice>
        <mc:Fallback xmlns="">
          <p:sp>
            <p:nvSpPr>
              <p:cNvPr id="4" name="CuadroTexto 3">
                <a:extLst>
                  <a:ext uri="{FF2B5EF4-FFF2-40B4-BE49-F238E27FC236}">
                    <a16:creationId xmlns:a16="http://schemas.microsoft.com/office/drawing/2014/main" id="{CB3A3699-4998-1040-AC80-D00A05EAC52D}"/>
                  </a:ext>
                </a:extLst>
              </p:cNvPr>
              <p:cNvSpPr txBox="1">
                <a:spLocks noRot="1" noChangeAspect="1" noMove="1" noResize="1" noEditPoints="1" noAdjustHandles="1" noChangeArrowheads="1" noChangeShapeType="1" noTextEdit="1"/>
              </p:cNvSpPr>
              <p:nvPr/>
            </p:nvSpPr>
            <p:spPr>
              <a:xfrm>
                <a:off x="900963" y="2492622"/>
                <a:ext cx="2600773" cy="415498"/>
              </a:xfrm>
              <a:prstGeom prst="rect">
                <a:avLst/>
              </a:prstGeom>
              <a:blipFill>
                <a:blip r:embed="rId3"/>
                <a:stretch>
                  <a:fillRect t="-11765" b="-26471"/>
                </a:stretch>
              </a:blipFill>
            </p:spPr>
            <p:txBody>
              <a:bodyPr/>
              <a:lstStyle/>
              <a:p>
                <a:r>
                  <a:rPr lang="es-MX">
                    <a:noFill/>
                  </a:rPr>
                  <a:t> </a:t>
                </a:r>
              </a:p>
            </p:txBody>
          </p:sp>
        </mc:Fallback>
      </mc:AlternateContent>
    </p:spTree>
    <p:extLst>
      <p:ext uri="{BB962C8B-B14F-4D97-AF65-F5344CB8AC3E}">
        <p14:creationId xmlns:p14="http://schemas.microsoft.com/office/powerpoint/2010/main" val="2826651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Rectangle 2050"/>
          <p:cNvSpPr>
            <a:spLocks noGrp="1" noChangeArrowheads="1"/>
          </p:cNvSpPr>
          <p:nvPr>
            <p:ph type="title"/>
          </p:nvPr>
        </p:nvSpPr>
        <p:spPr/>
        <p:txBody>
          <a:bodyPr/>
          <a:lstStyle/>
          <a:p>
            <a:r>
              <a:rPr lang="en-US" altLang="es-MX" dirty="0"/>
              <a:t>El test f</a:t>
            </a:r>
          </a:p>
        </p:txBody>
      </p:sp>
      <p:sp>
        <p:nvSpPr>
          <p:cNvPr id="357384" name="Rectangle 2056"/>
          <p:cNvSpPr>
            <a:spLocks noGrp="1" noChangeArrowheads="1"/>
          </p:cNvSpPr>
          <p:nvPr>
            <p:ph idx="1"/>
          </p:nvPr>
        </p:nvSpPr>
        <p:spPr/>
        <p:txBody>
          <a:bodyPr anchor="t">
            <a:normAutofit/>
          </a:bodyPr>
          <a:lstStyle/>
          <a:p>
            <a:r>
              <a:rPr lang="es-MX" altLang="es-MX" dirty="0"/>
              <a:t>Se puede probar la utilidad general del modelo usando una prueba F. Si el modelo es útil, la media de los errores de la regresión será grande en comparación con la variación inexplicable, la media de los cuadrados los errores.</a:t>
            </a:r>
            <a:endParaRPr lang="en-US" altLang="es-MX" dirty="0"/>
          </a:p>
        </p:txBody>
      </p:sp>
      <p:grpSp>
        <p:nvGrpSpPr>
          <p:cNvPr id="357380" name="Group 2052"/>
          <p:cNvGrpSpPr>
            <a:grpSpLocks/>
          </p:cNvGrpSpPr>
          <p:nvPr/>
        </p:nvGrpSpPr>
        <p:grpSpPr bwMode="auto">
          <a:xfrm>
            <a:off x="6229350" y="942975"/>
            <a:ext cx="1600200" cy="1085850"/>
            <a:chOff x="2592" y="1440"/>
            <a:chExt cx="1344" cy="912"/>
          </a:xfrm>
        </p:grpSpPr>
        <p:sp>
          <p:nvSpPr>
            <p:cNvPr id="357381" name="Rectangle 2053"/>
            <p:cNvSpPr>
              <a:spLocks noChangeArrowheads="1"/>
            </p:cNvSpPr>
            <p:nvPr/>
          </p:nvSpPr>
          <p:spPr bwMode="auto">
            <a:xfrm>
              <a:off x="2592" y="1440"/>
              <a:ext cx="1344" cy="912"/>
            </a:xfrm>
            <a:prstGeom prst="rect">
              <a:avLst/>
            </a:prstGeom>
            <a:solidFill>
              <a:srgbClr val="F4ECC6"/>
            </a:solidFill>
            <a:ln w="2857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357382" name="Picture 2054" descr="f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8" y="1492"/>
              <a:ext cx="1180" cy="798"/>
            </a:xfrm>
            <a:prstGeom prst="rect">
              <a:avLst/>
            </a:prstGeom>
            <a:solidFill>
              <a:srgbClr val="F4ECC6"/>
            </a:solidFill>
            <a:ln>
              <a:noFill/>
            </a:ln>
            <a:extLst>
              <a:ext uri="{91240B29-F687-4F45-9708-019B960494DF}">
                <a14:hiddenLine xmlns:a14="http://schemas.microsoft.com/office/drawing/2010/main" w="9525">
                  <a:solidFill>
                    <a:schemeClr val="accent2"/>
                  </a:solidFill>
                  <a:miter lim="800000"/>
                  <a:headEnd/>
                  <a:tailEnd/>
                </a14:hiddenLine>
              </a:ext>
            </a:extLst>
          </p:spPr>
        </p:pic>
      </p:grpSp>
      <p:sp>
        <p:nvSpPr>
          <p:cNvPr id="357387" name="Rectangle 2059"/>
          <p:cNvSpPr>
            <a:spLocks noChangeArrowheads="1"/>
          </p:cNvSpPr>
          <p:nvPr/>
        </p:nvSpPr>
        <p:spPr bwMode="auto">
          <a:xfrm>
            <a:off x="1538886" y="3693613"/>
            <a:ext cx="6400800" cy="2057400"/>
          </a:xfrm>
          <a:prstGeom prst="rect">
            <a:avLst/>
          </a:prstGeom>
          <a:ln>
            <a:headEnd/>
            <a:tailEnd/>
          </a:ln>
        </p:spPr>
        <p:style>
          <a:lnRef idx="0">
            <a:schemeClr val="accent6"/>
          </a:lnRef>
          <a:fillRef idx="3">
            <a:schemeClr val="accent6"/>
          </a:fillRef>
          <a:effectRef idx="3">
            <a:schemeClr val="accent6"/>
          </a:effectRef>
          <a:fontRef idx="minor">
            <a:schemeClr val="lt1"/>
          </a:fontRef>
        </p:style>
        <p:txBody>
          <a:bodyPr wrap="none" anchor="ctr"/>
          <a:lstStyle/>
          <a:p>
            <a:endParaRPr lang="es-MX" sz="1800"/>
          </a:p>
        </p:txBody>
      </p:sp>
      <p:graphicFrame>
        <p:nvGraphicFramePr>
          <p:cNvPr id="357388" name="Object 2060"/>
          <p:cNvGraphicFramePr>
            <a:graphicFrameLocks noChangeAspect="1"/>
          </p:cNvGraphicFramePr>
          <p:nvPr/>
        </p:nvGraphicFramePr>
        <p:xfrm>
          <a:off x="1600200" y="3829051"/>
          <a:ext cx="5139929" cy="475060"/>
        </p:xfrm>
        <a:graphic>
          <a:graphicData uri="http://schemas.openxmlformats.org/presentationml/2006/ole">
            <mc:AlternateContent xmlns:mc="http://schemas.openxmlformats.org/markup-compatibility/2006">
              <mc:Choice xmlns:v="urn:schemas-microsoft-com:vml" Requires="v">
                <p:oleObj name="Equation" r:id="rId3" imgW="1892160" imgH="177480" progId="Equation.3">
                  <p:embed/>
                </p:oleObj>
              </mc:Choice>
              <mc:Fallback>
                <p:oleObj name="Equation" r:id="rId3" imgW="1892160" imgH="177480" progId="Equation.3">
                  <p:embed/>
                  <p:pic>
                    <p:nvPicPr>
                      <p:cNvPr id="357388" name="Object 206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200" y="3829051"/>
                        <a:ext cx="5139929" cy="475060"/>
                      </a:xfrm>
                      <a:prstGeom prst="rect">
                        <a:avLst/>
                      </a:prstGeom>
                      <a:noFill/>
                      <a:ln>
                        <a:noFill/>
                      </a:ln>
                      <a:effectLst/>
                      <a:extLst>
                        <a:ext uri="{909E8E84-426E-40DD-AFC4-6F175D3DCCD1}">
                          <a14:hiddenFill xmlns:a14="http://schemas.microsoft.com/office/drawing/2010/main">
                            <a:solidFill>
                              <a:srgbClr val="CC0066"/>
                            </a:solidFill>
                          </a14:hiddenFill>
                        </a:ext>
                        <a:ext uri="{91240B29-F687-4F45-9708-019B960494DF}">
                          <a14:hiddenLine xmlns:a14="http://schemas.microsoft.com/office/drawing/2010/main" w="28575">
                            <a:solidFill>
                              <a:srgbClr val="F4ECC6"/>
                            </a:solidFill>
                            <a:miter lim="800000"/>
                            <a:headEnd/>
                            <a:tailEnd/>
                          </a14:hiddenLine>
                        </a:ext>
                        <a:ext uri="{AF507438-7753-43E0-B8FC-AC1667EBCBE1}">
                          <a14:hiddenEffects xmlns:a14="http://schemas.microsoft.com/office/drawing/2010/main">
                            <a:effectLst>
                              <a:outerShdw dist="107763" dir="2700000" algn="ctr" rotWithShape="0">
                                <a:srgbClr val="808080"/>
                              </a:outerShdw>
                            </a:effectLst>
                          </a14:hiddenEffects>
                        </a:ext>
                      </a:extLst>
                    </p:spPr>
                  </p:pic>
                </p:oleObj>
              </mc:Fallback>
            </mc:AlternateContent>
          </a:graphicData>
        </a:graphic>
      </p:graphicFrame>
      <p:graphicFrame>
        <p:nvGraphicFramePr>
          <p:cNvPr id="357389" name="Object 2061"/>
          <p:cNvGraphicFramePr>
            <a:graphicFrameLocks noChangeAspect="1"/>
          </p:cNvGraphicFramePr>
          <p:nvPr/>
        </p:nvGraphicFramePr>
        <p:xfrm>
          <a:off x="1714501" y="4286250"/>
          <a:ext cx="4050506" cy="1291829"/>
        </p:xfrm>
        <a:graphic>
          <a:graphicData uri="http://schemas.openxmlformats.org/presentationml/2006/ole">
            <mc:AlternateContent xmlns:mc="http://schemas.openxmlformats.org/markup-compatibility/2006">
              <mc:Choice xmlns:v="urn:schemas-microsoft-com:vml" Requires="v">
                <p:oleObj name="Equation" r:id="rId5" imgW="1701720" imgH="495000" progId="Equation.3">
                  <p:embed/>
                </p:oleObj>
              </mc:Choice>
              <mc:Fallback>
                <p:oleObj name="Equation" r:id="rId5" imgW="1701720" imgH="495000" progId="Equation.3">
                  <p:embed/>
                  <p:pic>
                    <p:nvPicPr>
                      <p:cNvPr id="357389" name="Object 206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14501" y="4286250"/>
                        <a:ext cx="4050506" cy="1291829"/>
                      </a:xfrm>
                      <a:prstGeom prst="rect">
                        <a:avLst/>
                      </a:prstGeom>
                      <a:noFill/>
                      <a:ln>
                        <a:noFill/>
                      </a:ln>
                      <a:effectLst/>
                      <a:extLst>
                        <a:ext uri="{909E8E84-426E-40DD-AFC4-6F175D3DCCD1}">
                          <a14:hiddenFill xmlns:a14="http://schemas.microsoft.com/office/drawing/2010/main">
                            <a:solidFill>
                              <a:srgbClr val="CC0066"/>
                            </a:solidFill>
                          </a14:hiddenFill>
                        </a:ext>
                        <a:ext uri="{91240B29-F687-4F45-9708-019B960494DF}">
                          <a14:hiddenLine xmlns:a14="http://schemas.microsoft.com/office/drawing/2010/main" w="28575">
                            <a:solidFill>
                              <a:srgbClr val="F4ECC6"/>
                            </a:solidFill>
                            <a:miter lim="800000"/>
                            <a:headEnd/>
                            <a:tailEnd/>
                          </a14:hiddenLine>
                        </a:ext>
                        <a:ext uri="{AF507438-7753-43E0-B8FC-AC1667EBCBE1}">
                          <a14:hiddenEffects xmlns:a14="http://schemas.microsoft.com/office/drawing/2010/main">
                            <a:effectLst>
                              <a:outerShdw dist="107763" dir="2700000" algn="ctr" rotWithShape="0">
                                <a:srgbClr val="808080"/>
                              </a:outerShdw>
                            </a:effectLst>
                          </a14:hiddenEffects>
                        </a:ext>
                      </a:extLst>
                    </p:spPr>
                  </p:pic>
                </p:oleObj>
              </mc:Fallback>
            </mc:AlternateContent>
          </a:graphicData>
        </a:graphic>
      </p:graphicFrame>
      <p:sp>
        <p:nvSpPr>
          <p:cNvPr id="357390" name="Text Box 2062"/>
          <p:cNvSpPr txBox="1">
            <a:spLocks noChangeArrowheads="1"/>
          </p:cNvSpPr>
          <p:nvPr/>
        </p:nvSpPr>
        <p:spPr bwMode="auto">
          <a:xfrm>
            <a:off x="6343650" y="4431481"/>
            <a:ext cx="2137641" cy="1477328"/>
          </a:xfrm>
          <a:prstGeom prst="rect">
            <a:avLst/>
          </a:prstGeom>
          <a:ln>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0">
            <a:schemeClr val="accent3"/>
          </a:lnRef>
          <a:fillRef idx="3">
            <a:schemeClr val="accent3"/>
          </a:fillRef>
          <a:effectRef idx="3">
            <a:schemeClr val="accent3"/>
          </a:effectRef>
          <a:fontRef idx="minor">
            <a:schemeClr val="lt1"/>
          </a:fontRef>
        </p:style>
        <p:txBody>
          <a:bodyPr wrap="square">
            <a:spAutoFit/>
          </a:bodyPr>
          <a:lstStyle/>
          <a:p>
            <a:pPr>
              <a:spcBef>
                <a:spcPct val="50000"/>
              </a:spcBef>
            </a:pPr>
            <a:r>
              <a:rPr lang="es-MX" altLang="es-MX" sz="1800" dirty="0"/>
              <a:t>Esta prueba es exactamente equivalente a la prueba t, con t</a:t>
            </a:r>
            <a:r>
              <a:rPr lang="es-MX" altLang="es-MX" sz="1800" baseline="30000" dirty="0"/>
              <a:t>2</a:t>
            </a:r>
            <a:r>
              <a:rPr lang="es-MX" altLang="es-MX" sz="1800" dirty="0"/>
              <a:t> = F.</a:t>
            </a:r>
            <a:endParaRPr lang="en-US" altLang="es-MX" sz="1800" dirty="0"/>
          </a:p>
        </p:txBody>
      </p:sp>
    </p:spTree>
    <p:extLst>
      <p:ext uri="{BB962C8B-B14F-4D97-AF65-F5344CB8AC3E}">
        <p14:creationId xmlns:p14="http://schemas.microsoft.com/office/powerpoint/2010/main" val="732046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Rectangle 2"/>
          <p:cNvSpPr>
            <a:spLocks noGrp="1" noChangeArrowheads="1"/>
          </p:cNvSpPr>
          <p:nvPr>
            <p:ph type="title"/>
          </p:nvPr>
        </p:nvSpPr>
        <p:spPr/>
        <p:txBody>
          <a:bodyPr/>
          <a:lstStyle/>
          <a:p>
            <a:r>
              <a:rPr lang="es-MX" altLang="es-MX" dirty="0"/>
              <a:t>Medir la fuerza de la relación</a:t>
            </a:r>
            <a:endParaRPr lang="en-US" altLang="es-MX" dirty="0"/>
          </a:p>
        </p:txBody>
      </p:sp>
      <p:sp>
        <p:nvSpPr>
          <p:cNvPr id="358404" name="Rectangle 4"/>
          <p:cNvSpPr>
            <a:spLocks noChangeArrowheads="1"/>
          </p:cNvSpPr>
          <p:nvPr/>
        </p:nvSpPr>
        <p:spPr bwMode="auto">
          <a:xfrm>
            <a:off x="431920" y="2436668"/>
            <a:ext cx="7569080" cy="177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685800" indent="-685800">
              <a:defRPr sz="2400">
                <a:solidFill>
                  <a:schemeClr val="tx1"/>
                </a:solidFill>
                <a:latin typeface="Times New Roman" panose="02020603050405020304" pitchFamily="18" charset="0"/>
              </a:defRPr>
            </a:lvl1pPr>
            <a:lvl2pPr marL="1143000" indent="-6858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a:spcBef>
                <a:spcPct val="20000"/>
              </a:spcBef>
              <a:buFontTx/>
              <a:buChar char="•"/>
            </a:pPr>
            <a:r>
              <a:rPr lang="es-MX" altLang="es-MX" sz="2000" b="0" dirty="0">
                <a:solidFill>
                  <a:schemeClr val="tx2"/>
                </a:solidFill>
                <a:latin typeface="+mn-lt"/>
              </a:rPr>
              <a:t>Si la variable independiente x es útil para predecir y, querrá saber qué tan bien se ajusta el modelo.</a:t>
            </a:r>
          </a:p>
          <a:p>
            <a:pPr>
              <a:spcBef>
                <a:spcPct val="20000"/>
              </a:spcBef>
              <a:buFontTx/>
              <a:buChar char="•"/>
            </a:pPr>
            <a:r>
              <a:rPr lang="es-MX" altLang="es-MX" sz="2000" b="0" dirty="0">
                <a:solidFill>
                  <a:schemeClr val="tx2"/>
                </a:solidFill>
                <a:latin typeface="+mn-lt"/>
              </a:rPr>
              <a:t>La fuerza de la relación entre x e y puede medirse usando:</a:t>
            </a:r>
            <a:endParaRPr lang="en-US" altLang="es-MX" sz="2000" b="0" dirty="0">
              <a:solidFill>
                <a:schemeClr val="tx2"/>
              </a:solidFill>
              <a:latin typeface="+mn-lt"/>
            </a:endParaRPr>
          </a:p>
        </p:txBody>
      </p:sp>
      <p:graphicFrame>
        <p:nvGraphicFramePr>
          <p:cNvPr id="358409" name="Object 9"/>
          <p:cNvGraphicFramePr>
            <a:graphicFrameLocks noChangeAspect="1"/>
          </p:cNvGraphicFramePr>
          <p:nvPr/>
        </p:nvGraphicFramePr>
        <p:xfrm>
          <a:off x="1768080" y="3943351"/>
          <a:ext cx="5779294" cy="1894285"/>
        </p:xfrm>
        <a:graphic>
          <a:graphicData uri="http://schemas.openxmlformats.org/presentationml/2006/ole">
            <mc:AlternateContent xmlns:mc="http://schemas.openxmlformats.org/markup-compatibility/2006">
              <mc:Choice xmlns:v="urn:schemas-microsoft-com:vml" Requires="v">
                <p:oleObj name="Equation" r:id="rId2" imgW="2361960" imgH="774360" progId="Equation.3">
                  <p:embed/>
                </p:oleObj>
              </mc:Choice>
              <mc:Fallback>
                <p:oleObj name="Equation" r:id="rId2" imgW="2361960" imgH="774360" progId="Equation.3">
                  <p:embed/>
                  <p:pic>
                    <p:nvPicPr>
                      <p:cNvPr id="358409" name="Object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8080" y="3943351"/>
                        <a:ext cx="5779294" cy="1894285"/>
                      </a:xfrm>
                      <a:prstGeom prst="rect">
                        <a:avLst/>
                      </a:prstGeom>
                      <a:solidFill>
                        <a:srgbClr val="F4ECC6"/>
                      </a:solidFill>
                      <a:ln w="28575">
                        <a:solidFill>
                          <a:schemeClr val="bg1"/>
                        </a:solidFill>
                        <a:miter lim="800000"/>
                        <a:headEnd/>
                        <a:tailEnd/>
                      </a:ln>
                      <a:effectLst>
                        <a:outerShdw dist="107763" dir="2700000" algn="ctr" rotWithShape="0">
                          <a:srgbClr val="808080"/>
                        </a:outerShdw>
                      </a:effectLst>
                    </p:spPr>
                  </p:pic>
                </p:oleObj>
              </mc:Fallback>
            </mc:AlternateContent>
          </a:graphicData>
        </a:graphic>
      </p:graphicFrame>
    </p:spTree>
    <p:extLst>
      <p:ext uri="{BB962C8B-B14F-4D97-AF65-F5344CB8AC3E}">
        <p14:creationId xmlns:p14="http://schemas.microsoft.com/office/powerpoint/2010/main" val="2645580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Rectangle 2"/>
          <p:cNvSpPr>
            <a:spLocks noGrp="1" noChangeArrowheads="1"/>
          </p:cNvSpPr>
          <p:nvPr>
            <p:ph type="title"/>
          </p:nvPr>
        </p:nvSpPr>
        <p:spPr/>
        <p:txBody>
          <a:bodyPr/>
          <a:lstStyle/>
          <a:p>
            <a:r>
              <a:rPr lang="en-US" altLang="es-MX" dirty="0" err="1"/>
              <a:t>Probando</a:t>
            </a:r>
            <a:r>
              <a:rPr lang="en-US" altLang="es-MX" dirty="0"/>
              <a:t> la </a:t>
            </a:r>
            <a:r>
              <a:rPr lang="en-US" altLang="es-MX" dirty="0" err="1"/>
              <a:t>utilidad</a:t>
            </a:r>
            <a:r>
              <a:rPr lang="en-US" altLang="es-MX" dirty="0"/>
              <a:t> del </a:t>
            </a:r>
            <a:r>
              <a:rPr lang="en-US" altLang="es-MX" dirty="0" err="1"/>
              <a:t>modelo</a:t>
            </a:r>
            <a:endParaRPr lang="en-US" altLang="es-MX" dirty="0"/>
          </a:p>
        </p:txBody>
      </p:sp>
      <p:sp>
        <p:nvSpPr>
          <p:cNvPr id="262166" name="Rectangle 22"/>
          <p:cNvSpPr>
            <a:spLocks noChangeArrowheads="1"/>
          </p:cNvSpPr>
          <p:nvPr/>
        </p:nvSpPr>
        <p:spPr bwMode="auto">
          <a:xfrm>
            <a:off x="884781" y="2499384"/>
            <a:ext cx="7565106" cy="142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685800" indent="-685800">
              <a:defRPr sz="2400">
                <a:solidFill>
                  <a:schemeClr val="tx1"/>
                </a:solidFill>
                <a:latin typeface="Times New Roman" panose="02020603050405020304" pitchFamily="18" charset="0"/>
              </a:defRPr>
            </a:lvl1pPr>
            <a:lvl2pPr marL="1143000" indent="-6858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a:spcBef>
                <a:spcPct val="20000"/>
              </a:spcBef>
              <a:buFontTx/>
              <a:buChar char="•"/>
            </a:pPr>
            <a:r>
              <a:rPr lang="es-MX" altLang="es-MX" sz="2000" b="0" dirty="0">
                <a:solidFill>
                  <a:schemeClr val="accent1"/>
                </a:solidFill>
                <a:latin typeface="+mn-lt"/>
              </a:rPr>
              <a:t>La primera pregunta a hacer es si la variable independiente x sirve  en la predicción de y.</a:t>
            </a:r>
          </a:p>
          <a:p>
            <a:pPr>
              <a:spcBef>
                <a:spcPct val="20000"/>
              </a:spcBef>
              <a:buFontTx/>
              <a:buChar char="•"/>
            </a:pPr>
            <a:r>
              <a:rPr lang="es-MX" altLang="es-MX" sz="2000" b="0" dirty="0">
                <a:solidFill>
                  <a:schemeClr val="accent1"/>
                </a:solidFill>
                <a:latin typeface="+mn-lt"/>
              </a:rPr>
              <a:t>Si no lo es, entonces el valor de y no cambia, independientemente del valor de x. Esto implica que la pendiente de la recta, b, es cero.</a:t>
            </a:r>
            <a:endParaRPr lang="en-US" altLang="es-MX" sz="2000" b="0" dirty="0">
              <a:solidFill>
                <a:schemeClr val="accent1"/>
              </a:solidFill>
              <a:latin typeface="+mn-lt"/>
            </a:endParaRPr>
          </a:p>
        </p:txBody>
      </p:sp>
      <p:graphicFrame>
        <p:nvGraphicFramePr>
          <p:cNvPr id="262171" name="Object 27"/>
          <p:cNvGraphicFramePr>
            <a:graphicFrameLocks noChangeAspect="1"/>
          </p:cNvGraphicFramePr>
          <p:nvPr/>
        </p:nvGraphicFramePr>
        <p:xfrm>
          <a:off x="3143251" y="4743450"/>
          <a:ext cx="3236119" cy="419100"/>
        </p:xfrm>
        <a:graphic>
          <a:graphicData uri="http://schemas.openxmlformats.org/presentationml/2006/ole">
            <mc:AlternateContent xmlns:mc="http://schemas.openxmlformats.org/markup-compatibility/2006">
              <mc:Choice xmlns:v="urn:schemas-microsoft-com:vml" Requires="v">
                <p:oleObj name="Equation" r:id="rId2" imgW="1371600" imgH="177480" progId="Equation.3">
                  <p:embed/>
                </p:oleObj>
              </mc:Choice>
              <mc:Fallback>
                <p:oleObj name="Equation" r:id="rId2" imgW="1371600" imgH="177480" progId="Equation.3">
                  <p:embed/>
                  <p:pic>
                    <p:nvPicPr>
                      <p:cNvPr id="262171" name="Object 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3251" y="4743450"/>
                        <a:ext cx="3236119" cy="419100"/>
                      </a:xfrm>
                      <a:prstGeom prst="rect">
                        <a:avLst/>
                      </a:prstGeom>
                      <a:solidFill>
                        <a:schemeClr val="accent2"/>
                      </a:solidFill>
                      <a:ln w="28575">
                        <a:solidFill>
                          <a:srgbClr val="F4ECC6"/>
                        </a:solidFill>
                        <a:miter lim="800000"/>
                        <a:headEnd/>
                        <a:tailEnd/>
                      </a:ln>
                      <a:effectLst>
                        <a:outerShdw dist="107763" dir="2700000" algn="ctr" rotWithShape="0">
                          <a:srgbClr val="808080"/>
                        </a:outerShdw>
                      </a:effectLst>
                    </p:spPr>
                  </p:pic>
                </p:oleObj>
              </mc:Fallback>
            </mc:AlternateContent>
          </a:graphicData>
        </a:graphic>
      </p:graphicFrame>
      <p:grpSp>
        <p:nvGrpSpPr>
          <p:cNvPr id="262176" name="Group 32"/>
          <p:cNvGrpSpPr>
            <a:grpSpLocks/>
          </p:cNvGrpSpPr>
          <p:nvPr/>
        </p:nvGrpSpPr>
        <p:grpSpPr bwMode="auto">
          <a:xfrm>
            <a:off x="7656544" y="838759"/>
            <a:ext cx="914400" cy="914400"/>
            <a:chOff x="4608" y="0"/>
            <a:chExt cx="960" cy="960"/>
          </a:xfrm>
        </p:grpSpPr>
        <p:sp>
          <p:nvSpPr>
            <p:cNvPr id="262177" name="Rectangle 33"/>
            <p:cNvSpPr>
              <a:spLocks noChangeArrowheads="1"/>
            </p:cNvSpPr>
            <p:nvPr/>
          </p:nvSpPr>
          <p:spPr bwMode="auto">
            <a:xfrm>
              <a:off x="4608" y="0"/>
              <a:ext cx="960" cy="960"/>
            </a:xfrm>
            <a:prstGeom prst="rect">
              <a:avLst/>
            </a:prstGeom>
            <a:solidFill>
              <a:srgbClr val="F4ECC6"/>
            </a:solidFill>
            <a:ln w="28575">
              <a:solidFill>
                <a:srgbClr val="33996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262178" name="Picture 34" descr="pl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6" y="36"/>
              <a:ext cx="864" cy="840"/>
            </a:xfrm>
            <a:prstGeom prst="rect">
              <a:avLst/>
            </a:prstGeom>
            <a:solidFill>
              <a:srgbClr val="F4ECC6"/>
            </a:solidFill>
            <a:ln>
              <a:noFill/>
            </a:ln>
            <a:extLst>
              <a:ext uri="{91240B29-F687-4F45-9708-019B960494DF}">
                <a14:hiddenLine xmlns:a14="http://schemas.microsoft.com/office/drawing/2010/main" w="28575">
                  <a:solidFill>
                    <a:srgbClr val="339966"/>
                  </a:solidFill>
                  <a:miter lim="800000"/>
                  <a:headEnd/>
                  <a:tailEnd/>
                </a14:hiddenLine>
              </a:ext>
            </a:extLst>
          </p:spPr>
        </p:pic>
      </p:grpSp>
    </p:spTree>
    <p:extLst>
      <p:ext uri="{BB962C8B-B14F-4D97-AF65-F5344CB8AC3E}">
        <p14:creationId xmlns:p14="http://schemas.microsoft.com/office/powerpoint/2010/main" val="4095275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2"/>
          <p:cNvSpPr>
            <a:spLocks noGrp="1" noChangeArrowheads="1"/>
          </p:cNvSpPr>
          <p:nvPr>
            <p:ph type="title"/>
          </p:nvPr>
        </p:nvSpPr>
        <p:spPr/>
        <p:txBody>
          <a:bodyPr/>
          <a:lstStyle/>
          <a:p>
            <a:r>
              <a:rPr lang="en-US" altLang="es-MX"/>
              <a:t>Probando la utilidad del modelo</a:t>
            </a:r>
            <a:endParaRPr lang="en-US" altLang="es-MX" dirty="0"/>
          </a:p>
        </p:txBody>
      </p:sp>
      <p:sp>
        <p:nvSpPr>
          <p:cNvPr id="356356" name="Rectangle 4"/>
          <p:cNvSpPr>
            <a:spLocks noChangeArrowheads="1"/>
          </p:cNvSpPr>
          <p:nvPr/>
        </p:nvSpPr>
        <p:spPr bwMode="auto">
          <a:xfrm>
            <a:off x="783487" y="2365328"/>
            <a:ext cx="7569080" cy="1257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685800" indent="-685800">
              <a:defRPr sz="2400">
                <a:solidFill>
                  <a:schemeClr val="tx1"/>
                </a:solidFill>
                <a:latin typeface="Times New Roman" panose="02020603050405020304" pitchFamily="18" charset="0"/>
              </a:defRPr>
            </a:lvl1pPr>
            <a:lvl2pPr marL="1143000" indent="-6858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a:spcBef>
                <a:spcPct val="20000"/>
              </a:spcBef>
              <a:buFontTx/>
              <a:buChar char="•"/>
            </a:pPr>
            <a:r>
              <a:rPr lang="es-MX" altLang="es-MX" sz="1800" b="0" dirty="0">
                <a:solidFill>
                  <a:schemeClr val="accent1"/>
                </a:solidFill>
                <a:latin typeface="+mn-lt"/>
              </a:rPr>
              <a:t>El estadístico de a prueba es función de </a:t>
            </a:r>
            <a:r>
              <a:rPr lang="es-MX" altLang="es-MX" sz="1800" b="0" dirty="0">
                <a:solidFill>
                  <a:schemeClr val="accent1"/>
                </a:solidFill>
                <a:latin typeface="Symbol" panose="05050102010706020507" pitchFamily="18" charset="2"/>
              </a:rPr>
              <a:t>b</a:t>
            </a:r>
            <a:r>
              <a:rPr lang="es-MX" altLang="es-MX" sz="1800" b="0" dirty="0">
                <a:solidFill>
                  <a:schemeClr val="accent1"/>
                </a:solidFill>
                <a:latin typeface="+mn-lt"/>
              </a:rPr>
              <a:t>, nuestra mejor estimación de </a:t>
            </a:r>
            <a:r>
              <a:rPr lang="es-MX" altLang="es-MX" sz="1800" b="0" dirty="0">
                <a:solidFill>
                  <a:schemeClr val="accent1"/>
                </a:solidFill>
                <a:latin typeface="Symbol" panose="05050102010706020507" pitchFamily="18" charset="2"/>
              </a:rPr>
              <a:t>b</a:t>
            </a:r>
            <a:r>
              <a:rPr lang="es-MX" altLang="es-MX" sz="1800" b="0" dirty="0">
                <a:solidFill>
                  <a:schemeClr val="accent1"/>
                </a:solidFill>
                <a:latin typeface="+mn-lt"/>
              </a:rPr>
              <a:t>. Usando el error estándar como la mejor estimación de la variación aleatoria </a:t>
            </a:r>
            <a:r>
              <a:rPr lang="es-MX" altLang="es-MX" sz="1800" b="0" dirty="0">
                <a:solidFill>
                  <a:schemeClr val="accent1"/>
                </a:solidFill>
                <a:latin typeface="Symbol" panose="05050102010706020507" pitchFamily="18" charset="2"/>
              </a:rPr>
              <a:t>s</a:t>
            </a:r>
            <a:r>
              <a:rPr lang="es-MX" altLang="es-MX" sz="1800" b="0" baseline="30000" dirty="0">
                <a:solidFill>
                  <a:schemeClr val="accent1"/>
                </a:solidFill>
                <a:latin typeface="+mn-lt"/>
              </a:rPr>
              <a:t>2</a:t>
            </a:r>
            <a:r>
              <a:rPr lang="es-MX" altLang="es-MX" sz="1800" b="0" dirty="0">
                <a:solidFill>
                  <a:schemeClr val="accent1"/>
                </a:solidFill>
                <a:latin typeface="+mn-lt"/>
              </a:rPr>
              <a:t>, obtenemos un estadístico </a:t>
            </a:r>
            <a:r>
              <a:rPr lang="es-MX" altLang="es-MX" sz="1800" b="0" dirty="0">
                <a:solidFill>
                  <a:schemeClr val="accent1"/>
                </a:solidFill>
                <a:effectLst>
                  <a:outerShdw blurRad="38100" dist="38100" dir="2700000" algn="tl">
                    <a:srgbClr val="000000">
                      <a:alpha val="43137"/>
                    </a:srgbClr>
                  </a:outerShdw>
                </a:effectLst>
                <a:latin typeface="+mn-lt"/>
              </a:rPr>
              <a:t>t</a:t>
            </a:r>
            <a:r>
              <a:rPr lang="es-MX" altLang="es-MX" sz="1800" b="0" dirty="0">
                <a:solidFill>
                  <a:schemeClr val="accent1"/>
                </a:solidFill>
                <a:latin typeface="+mn-lt"/>
              </a:rPr>
              <a:t>.</a:t>
            </a:r>
            <a:endParaRPr lang="en-US" altLang="es-MX" sz="1800" b="0" dirty="0">
              <a:solidFill>
                <a:schemeClr val="accent1"/>
              </a:solidFill>
              <a:latin typeface="+mn-lt"/>
            </a:endParaRPr>
          </a:p>
        </p:txBody>
      </p:sp>
      <p:graphicFrame>
        <p:nvGraphicFramePr>
          <p:cNvPr id="356360" name="Object 8"/>
          <p:cNvGraphicFramePr>
            <a:graphicFrameLocks noChangeAspect="1"/>
          </p:cNvGraphicFramePr>
          <p:nvPr>
            <p:extLst>
              <p:ext uri="{D42A27DB-BD31-4B8C-83A1-F6EECF244321}">
                <p14:modId xmlns:p14="http://schemas.microsoft.com/office/powerpoint/2010/main" val="1088600291"/>
              </p:ext>
            </p:extLst>
          </p:nvPr>
        </p:nvGraphicFramePr>
        <p:xfrm>
          <a:off x="1673922" y="3405424"/>
          <a:ext cx="5873354" cy="2155031"/>
        </p:xfrm>
        <a:graphic>
          <a:graphicData uri="http://schemas.openxmlformats.org/presentationml/2006/ole">
            <mc:AlternateContent xmlns:mc="http://schemas.openxmlformats.org/markup-compatibility/2006">
              <mc:Choice xmlns:v="urn:schemas-microsoft-com:vml" Requires="v">
                <p:oleObj name="Equation" r:id="rId2" imgW="2489040" imgH="914400" progId="Equation.3">
                  <p:embed/>
                </p:oleObj>
              </mc:Choice>
              <mc:Fallback>
                <p:oleObj name="Equation" r:id="rId2" imgW="2489040" imgH="914400" progId="Equation.3">
                  <p:embed/>
                  <p:pic>
                    <p:nvPicPr>
                      <p:cNvPr id="356360" name="Object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3922" y="3405424"/>
                        <a:ext cx="5873354" cy="2155031"/>
                      </a:xfrm>
                      <a:prstGeom prst="rect">
                        <a:avLst/>
                      </a:prstGeom>
                      <a:solidFill>
                        <a:schemeClr val="accent6"/>
                      </a:solidFill>
                      <a:ln w="28575">
                        <a:solidFill>
                          <a:srgbClr val="F4ECC6"/>
                        </a:solidFill>
                        <a:miter lim="800000"/>
                        <a:headEnd/>
                        <a:tailEnd/>
                      </a:ln>
                      <a:effectLst>
                        <a:outerShdw dist="107763" dir="2700000" algn="ctr" rotWithShape="0">
                          <a:srgbClr val="808080"/>
                        </a:outerShdw>
                      </a:effectLst>
                    </p:spPr>
                  </p:pic>
                </p:oleObj>
              </mc:Fallback>
            </mc:AlternateContent>
          </a:graphicData>
        </a:graphic>
      </p:graphicFrame>
      <p:grpSp>
        <p:nvGrpSpPr>
          <p:cNvPr id="356361" name="Group 9"/>
          <p:cNvGrpSpPr>
            <a:grpSpLocks/>
          </p:cNvGrpSpPr>
          <p:nvPr/>
        </p:nvGrpSpPr>
        <p:grpSpPr bwMode="auto">
          <a:xfrm>
            <a:off x="7580946" y="667981"/>
            <a:ext cx="1371600" cy="1085850"/>
            <a:chOff x="4608" y="96"/>
            <a:chExt cx="1152" cy="912"/>
          </a:xfrm>
        </p:grpSpPr>
        <p:sp>
          <p:nvSpPr>
            <p:cNvPr id="356362" name="Rectangle 10"/>
            <p:cNvSpPr>
              <a:spLocks noChangeArrowheads="1"/>
            </p:cNvSpPr>
            <p:nvPr/>
          </p:nvSpPr>
          <p:spPr bwMode="auto">
            <a:xfrm>
              <a:off x="4608" y="96"/>
              <a:ext cx="1152" cy="912"/>
            </a:xfrm>
            <a:prstGeom prst="rect">
              <a:avLst/>
            </a:prstGeom>
            <a:solidFill>
              <a:srgbClr val="F4ECC6"/>
            </a:solidFill>
            <a:ln w="2857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356363" name="Picture 11" descr="t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4" y="144"/>
              <a:ext cx="1048" cy="807"/>
            </a:xfrm>
            <a:prstGeom prst="rect">
              <a:avLst/>
            </a:prstGeom>
            <a:solidFill>
              <a:srgbClr val="F4ECC6"/>
            </a:solidFill>
            <a:ln>
              <a:noFill/>
            </a:ln>
            <a:extLst>
              <a:ext uri="{91240B29-F687-4F45-9708-019B960494DF}">
                <a14:hiddenLine xmlns:a14="http://schemas.microsoft.com/office/drawing/2010/main" w="9525">
                  <a:solidFill>
                    <a:schemeClr val="accent2"/>
                  </a:solidFill>
                  <a:miter lim="800000"/>
                  <a:headEnd/>
                  <a:tailEnd/>
                </a14:hiddenLine>
              </a:ext>
            </a:extLst>
          </p:spPr>
        </p:pic>
      </p:grpSp>
      <p:sp>
        <p:nvSpPr>
          <p:cNvPr id="2" name="CuadroTexto 1">
            <a:extLst>
              <a:ext uri="{FF2B5EF4-FFF2-40B4-BE49-F238E27FC236}">
                <a16:creationId xmlns:a16="http://schemas.microsoft.com/office/drawing/2014/main" id="{2A3D78F9-4D9B-FF46-8CA6-14ECB87C15B1}"/>
              </a:ext>
            </a:extLst>
          </p:cNvPr>
          <p:cNvSpPr txBox="1"/>
          <p:nvPr/>
        </p:nvSpPr>
        <p:spPr>
          <a:xfrm>
            <a:off x="7718367" y="3924647"/>
            <a:ext cx="1425633" cy="1477328"/>
          </a:xfrm>
          <a:prstGeom prst="rect">
            <a:avLst/>
          </a:prstGeom>
          <a:noFill/>
        </p:spPr>
        <p:txBody>
          <a:bodyPr wrap="square" rtlCol="0">
            <a:spAutoFit/>
          </a:bodyPr>
          <a:lstStyle/>
          <a:p>
            <a:r>
              <a:rPr lang="es-MX" sz="1800" dirty="0"/>
              <a:t>Ojo</a:t>
            </a:r>
          </a:p>
          <a:p>
            <a:r>
              <a:rPr lang="es-MX" sz="1800" dirty="0"/>
              <a:t>El error estándar</a:t>
            </a:r>
          </a:p>
          <a:p>
            <a:r>
              <a:rPr lang="es-MX" sz="1800" dirty="0"/>
              <a:t>cambia para </a:t>
            </a:r>
          </a:p>
          <a:p>
            <a:r>
              <a:rPr lang="es-MX" sz="1800" dirty="0">
                <a:latin typeface="Symbol" pitchFamily="2" charset="2"/>
              </a:rPr>
              <a:t>b</a:t>
            </a:r>
            <a:r>
              <a:rPr lang="es-MX" sz="1800" dirty="0"/>
              <a:t>0 o </a:t>
            </a:r>
            <a:r>
              <a:rPr lang="es-MX" sz="1800" dirty="0">
                <a:latin typeface="Symbol" pitchFamily="2" charset="2"/>
              </a:rPr>
              <a:t>a</a:t>
            </a:r>
          </a:p>
        </p:txBody>
      </p:sp>
    </p:spTree>
    <p:extLst>
      <p:ext uri="{BB962C8B-B14F-4D97-AF65-F5344CB8AC3E}">
        <p14:creationId xmlns:p14="http://schemas.microsoft.com/office/powerpoint/2010/main" val="2420651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B4743C-1C90-C042-8154-3D1E355D8986}"/>
              </a:ext>
            </a:extLst>
          </p:cNvPr>
          <p:cNvSpPr>
            <a:spLocks noGrp="1"/>
          </p:cNvSpPr>
          <p:nvPr>
            <p:ph type="title"/>
          </p:nvPr>
        </p:nvSpPr>
        <p:spPr/>
        <p:txBody>
          <a:bodyPr/>
          <a:lstStyle/>
          <a:p>
            <a:r>
              <a:rPr lang="es-MX" dirty="0"/>
              <a:t>Es decir ….</a:t>
            </a:r>
          </a:p>
        </p:txBody>
      </p:sp>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B33B7FAC-85D1-C14A-868A-23F06936EF6F}"/>
                  </a:ext>
                </a:extLst>
              </p:cNvPr>
              <p:cNvSpPr txBox="1"/>
              <p:nvPr/>
            </p:nvSpPr>
            <p:spPr>
              <a:xfrm>
                <a:off x="1433946" y="2677737"/>
                <a:ext cx="2593571" cy="85799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ES" b="0" i="1">
                          <a:latin typeface="Cambria Math" panose="02040503050406030204" pitchFamily="18" charset="0"/>
                        </a:rPr>
                        <m:t>𝑡</m:t>
                      </m:r>
                      <m:r>
                        <a:rPr lang="es-ES" b="0" i="1">
                          <a:latin typeface="Cambria Math" panose="02040503050406030204" pitchFamily="18" charset="0"/>
                        </a:rPr>
                        <m:t>=</m:t>
                      </m:r>
                      <m:f>
                        <m:fPr>
                          <m:ctrlPr>
                            <a:rPr lang="es-ES" b="0" i="1">
                              <a:latin typeface="Cambria Math" panose="02040503050406030204" pitchFamily="18" charset="0"/>
                            </a:rPr>
                          </m:ctrlPr>
                        </m:fPr>
                        <m:num>
                          <m:acc>
                            <m:accPr>
                              <m:chr m:val="̂"/>
                              <m:ctrlPr>
                                <a:rPr lang="es-ES" b="0" i="1">
                                  <a:latin typeface="Cambria Math" panose="02040503050406030204" pitchFamily="18" charset="0"/>
                                </a:rPr>
                              </m:ctrlPr>
                            </m:accPr>
                            <m:e>
                              <m:sSub>
                                <m:sSubPr>
                                  <m:ctrlPr>
                                    <a:rPr lang="es-ES" i="1">
                                      <a:latin typeface="Cambria Math" panose="02040503050406030204" pitchFamily="18" charset="0"/>
                                    </a:rPr>
                                  </m:ctrlPr>
                                </m:sSubPr>
                                <m:e>
                                  <m:r>
                                    <a:rPr lang="es-ES" i="1">
                                      <a:latin typeface="Cambria Math" panose="02040503050406030204" pitchFamily="18" charset="0"/>
                                      <a:ea typeface="Cambria Math" panose="02040503050406030204" pitchFamily="18" charset="0"/>
                                    </a:rPr>
                                    <m:t>𝛽</m:t>
                                  </m:r>
                                </m:e>
                                <m:sub>
                                  <m:r>
                                    <a:rPr lang="es-ES" i="1">
                                      <a:latin typeface="Cambria Math" panose="02040503050406030204" pitchFamily="18" charset="0"/>
                                    </a:rPr>
                                    <m:t>0</m:t>
                                  </m:r>
                                </m:sub>
                              </m:sSub>
                            </m:e>
                          </m:acc>
                          <m:r>
                            <a:rPr lang="es-ES" b="0" i="1">
                              <a:latin typeface="Cambria Math" panose="02040503050406030204" pitchFamily="18" charset="0"/>
                            </a:rPr>
                            <m:t>−0</m:t>
                          </m:r>
                        </m:num>
                        <m:den>
                          <m:r>
                            <a:rPr lang="es-ES" b="0" i="1">
                              <a:latin typeface="Cambria Math" panose="02040503050406030204" pitchFamily="18" charset="0"/>
                            </a:rPr>
                            <m:t>𝑆𝐸</m:t>
                          </m:r>
                          <m:r>
                            <a:rPr lang="es-ES" b="0" i="1">
                              <a:latin typeface="Cambria Math" panose="02040503050406030204" pitchFamily="18" charset="0"/>
                            </a:rPr>
                            <m:t>(</m:t>
                          </m:r>
                          <m:acc>
                            <m:accPr>
                              <m:chr m:val="̂"/>
                              <m:ctrlPr>
                                <a:rPr lang="es-ES" b="0" i="1">
                                  <a:latin typeface="Cambria Math" panose="02040503050406030204" pitchFamily="18" charset="0"/>
                                </a:rPr>
                              </m:ctrlPr>
                            </m:accPr>
                            <m:e>
                              <m:sSub>
                                <m:sSubPr>
                                  <m:ctrlPr>
                                    <a:rPr lang="es-ES" i="1">
                                      <a:latin typeface="Cambria Math" panose="02040503050406030204" pitchFamily="18" charset="0"/>
                                    </a:rPr>
                                  </m:ctrlPr>
                                </m:sSubPr>
                                <m:e>
                                  <m:r>
                                    <a:rPr lang="es-ES" i="1">
                                      <a:latin typeface="Cambria Math" panose="02040503050406030204" pitchFamily="18" charset="0"/>
                                      <a:ea typeface="Cambria Math" panose="02040503050406030204" pitchFamily="18" charset="0"/>
                                    </a:rPr>
                                    <m:t>𝛽</m:t>
                                  </m:r>
                                </m:e>
                                <m:sub>
                                  <m:r>
                                    <a:rPr lang="es-ES" i="1">
                                      <a:latin typeface="Cambria Math" panose="02040503050406030204" pitchFamily="18" charset="0"/>
                                    </a:rPr>
                                    <m:t>0</m:t>
                                  </m:r>
                                </m:sub>
                              </m:sSub>
                            </m:e>
                          </m:acc>
                          <m:r>
                            <a:rPr lang="es-ES" b="0" i="1">
                              <a:latin typeface="Cambria Math" panose="02040503050406030204" pitchFamily="18" charset="0"/>
                            </a:rPr>
                            <m:t>)</m:t>
                          </m:r>
                        </m:den>
                      </m:f>
                    </m:oMath>
                  </m:oMathPara>
                </a14:m>
                <a:endParaRPr lang="es-MX" dirty="0"/>
              </a:p>
            </p:txBody>
          </p:sp>
        </mc:Choice>
        <mc:Fallback xmlns="">
          <p:sp>
            <p:nvSpPr>
              <p:cNvPr id="3" name="CuadroTexto 2">
                <a:extLst>
                  <a:ext uri="{FF2B5EF4-FFF2-40B4-BE49-F238E27FC236}">
                    <a16:creationId xmlns:a16="http://schemas.microsoft.com/office/drawing/2014/main" id="{B33B7FAC-85D1-C14A-868A-23F06936EF6F}"/>
                  </a:ext>
                </a:extLst>
              </p:cNvPr>
              <p:cNvSpPr txBox="1">
                <a:spLocks noRot="1" noChangeAspect="1" noMove="1" noResize="1" noEditPoints="1" noAdjustHandles="1" noChangeArrowheads="1" noChangeShapeType="1" noTextEdit="1"/>
              </p:cNvSpPr>
              <p:nvPr/>
            </p:nvSpPr>
            <p:spPr>
              <a:xfrm>
                <a:off x="1433946" y="2677737"/>
                <a:ext cx="2593571" cy="857992"/>
              </a:xfrm>
              <a:prstGeom prst="rect">
                <a:avLst/>
              </a:prstGeom>
              <a:blipFill>
                <a:blip r:embed="rId2"/>
                <a:stretch>
                  <a:fillRect t="-8824" b="-14706"/>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D68A2E20-6BC7-AB40-8D59-B2577BE45D80}"/>
                  </a:ext>
                </a:extLst>
              </p:cNvPr>
              <p:cNvSpPr txBox="1"/>
              <p:nvPr/>
            </p:nvSpPr>
            <p:spPr>
              <a:xfrm>
                <a:off x="4303915" y="2677737"/>
                <a:ext cx="2593571" cy="85799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ES" b="0" i="1">
                          <a:latin typeface="Cambria Math" panose="02040503050406030204" pitchFamily="18" charset="0"/>
                        </a:rPr>
                        <m:t>𝑡</m:t>
                      </m:r>
                      <m:r>
                        <a:rPr lang="es-ES" b="0" i="1">
                          <a:latin typeface="Cambria Math" panose="02040503050406030204" pitchFamily="18" charset="0"/>
                        </a:rPr>
                        <m:t>=</m:t>
                      </m:r>
                      <m:f>
                        <m:fPr>
                          <m:ctrlPr>
                            <a:rPr lang="es-ES" b="0" i="1">
                              <a:latin typeface="Cambria Math" panose="02040503050406030204" pitchFamily="18" charset="0"/>
                            </a:rPr>
                          </m:ctrlPr>
                        </m:fPr>
                        <m:num>
                          <m:acc>
                            <m:accPr>
                              <m:chr m:val="̂"/>
                              <m:ctrlPr>
                                <a:rPr lang="es-ES" b="0" i="1">
                                  <a:latin typeface="Cambria Math" panose="02040503050406030204" pitchFamily="18" charset="0"/>
                                </a:rPr>
                              </m:ctrlPr>
                            </m:accPr>
                            <m:e>
                              <m:sSub>
                                <m:sSubPr>
                                  <m:ctrlPr>
                                    <a:rPr lang="es-ES" i="1">
                                      <a:latin typeface="Cambria Math" panose="02040503050406030204" pitchFamily="18" charset="0"/>
                                    </a:rPr>
                                  </m:ctrlPr>
                                </m:sSubPr>
                                <m:e>
                                  <m:r>
                                    <a:rPr lang="es-ES" i="1">
                                      <a:latin typeface="Cambria Math" panose="02040503050406030204" pitchFamily="18" charset="0"/>
                                      <a:ea typeface="Cambria Math" panose="02040503050406030204" pitchFamily="18" charset="0"/>
                                    </a:rPr>
                                    <m:t>𝛽</m:t>
                                  </m:r>
                                </m:e>
                                <m:sub>
                                  <m:r>
                                    <a:rPr lang="es-ES" b="0" i="1">
                                      <a:latin typeface="Cambria Math" panose="02040503050406030204" pitchFamily="18" charset="0"/>
                                      <a:ea typeface="Cambria Math" panose="02040503050406030204" pitchFamily="18" charset="0"/>
                                    </a:rPr>
                                    <m:t>1</m:t>
                                  </m:r>
                                </m:sub>
                              </m:sSub>
                            </m:e>
                          </m:acc>
                          <m:r>
                            <a:rPr lang="es-ES" b="0" i="1">
                              <a:latin typeface="Cambria Math" panose="02040503050406030204" pitchFamily="18" charset="0"/>
                            </a:rPr>
                            <m:t>−0</m:t>
                          </m:r>
                        </m:num>
                        <m:den>
                          <m:r>
                            <a:rPr lang="es-ES" b="0" i="1">
                              <a:latin typeface="Cambria Math" panose="02040503050406030204" pitchFamily="18" charset="0"/>
                            </a:rPr>
                            <m:t>𝑆𝐸</m:t>
                          </m:r>
                          <m:r>
                            <a:rPr lang="es-ES" b="0" i="1">
                              <a:latin typeface="Cambria Math" panose="02040503050406030204" pitchFamily="18" charset="0"/>
                            </a:rPr>
                            <m:t>(</m:t>
                          </m:r>
                          <m:acc>
                            <m:accPr>
                              <m:chr m:val="̂"/>
                              <m:ctrlPr>
                                <a:rPr lang="es-ES" b="0" i="1">
                                  <a:latin typeface="Cambria Math" panose="02040503050406030204" pitchFamily="18" charset="0"/>
                                </a:rPr>
                              </m:ctrlPr>
                            </m:accPr>
                            <m:e>
                              <m:sSub>
                                <m:sSubPr>
                                  <m:ctrlPr>
                                    <a:rPr lang="es-ES" i="1">
                                      <a:latin typeface="Cambria Math" panose="02040503050406030204" pitchFamily="18" charset="0"/>
                                    </a:rPr>
                                  </m:ctrlPr>
                                </m:sSubPr>
                                <m:e>
                                  <m:r>
                                    <a:rPr lang="es-ES" i="1">
                                      <a:latin typeface="Cambria Math" panose="02040503050406030204" pitchFamily="18" charset="0"/>
                                      <a:ea typeface="Cambria Math" panose="02040503050406030204" pitchFamily="18" charset="0"/>
                                    </a:rPr>
                                    <m:t>𝛽</m:t>
                                  </m:r>
                                </m:e>
                                <m:sub>
                                  <m:r>
                                    <a:rPr lang="es-ES" b="0" i="1">
                                      <a:latin typeface="Cambria Math" panose="02040503050406030204" pitchFamily="18" charset="0"/>
                                      <a:ea typeface="Cambria Math" panose="02040503050406030204" pitchFamily="18" charset="0"/>
                                    </a:rPr>
                                    <m:t>1</m:t>
                                  </m:r>
                                </m:sub>
                              </m:sSub>
                            </m:e>
                          </m:acc>
                          <m:r>
                            <a:rPr lang="es-ES" b="0" i="1">
                              <a:latin typeface="Cambria Math" panose="02040503050406030204" pitchFamily="18" charset="0"/>
                            </a:rPr>
                            <m:t>)</m:t>
                          </m:r>
                        </m:den>
                      </m:f>
                    </m:oMath>
                  </m:oMathPara>
                </a14:m>
                <a:endParaRPr lang="es-MX" dirty="0"/>
              </a:p>
            </p:txBody>
          </p:sp>
        </mc:Choice>
        <mc:Fallback xmlns="">
          <p:sp>
            <p:nvSpPr>
              <p:cNvPr id="5" name="CuadroTexto 4">
                <a:extLst>
                  <a:ext uri="{FF2B5EF4-FFF2-40B4-BE49-F238E27FC236}">
                    <a16:creationId xmlns:a16="http://schemas.microsoft.com/office/drawing/2014/main" id="{D68A2E20-6BC7-AB40-8D59-B2577BE45D80}"/>
                  </a:ext>
                </a:extLst>
              </p:cNvPr>
              <p:cNvSpPr txBox="1">
                <a:spLocks noRot="1" noChangeAspect="1" noMove="1" noResize="1" noEditPoints="1" noAdjustHandles="1" noChangeArrowheads="1" noChangeShapeType="1" noTextEdit="1"/>
              </p:cNvSpPr>
              <p:nvPr/>
            </p:nvSpPr>
            <p:spPr>
              <a:xfrm>
                <a:off x="4303915" y="2677737"/>
                <a:ext cx="2593571" cy="857992"/>
              </a:xfrm>
              <a:prstGeom prst="rect">
                <a:avLst/>
              </a:prstGeom>
              <a:blipFill>
                <a:blip r:embed="rId3"/>
                <a:stretch>
                  <a:fillRect t="-8824" b="-14706"/>
                </a:stretch>
              </a:blipFill>
            </p:spPr>
            <p:txBody>
              <a:bodyPr/>
              <a:lstStyle/>
              <a:p>
                <a:r>
                  <a:rPr lang="es-MX">
                    <a:noFill/>
                  </a:rPr>
                  <a:t> </a:t>
                </a:r>
              </a:p>
            </p:txBody>
          </p:sp>
        </mc:Fallback>
      </mc:AlternateContent>
    </p:spTree>
    <p:extLst>
      <p:ext uri="{BB962C8B-B14F-4D97-AF65-F5344CB8AC3E}">
        <p14:creationId xmlns:p14="http://schemas.microsoft.com/office/powerpoint/2010/main" val="1216755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Rectangle 2050"/>
          <p:cNvSpPr>
            <a:spLocks noGrp="1" noChangeArrowheads="1"/>
          </p:cNvSpPr>
          <p:nvPr>
            <p:ph type="title"/>
          </p:nvPr>
        </p:nvSpPr>
        <p:spPr/>
        <p:txBody>
          <a:bodyPr/>
          <a:lstStyle/>
          <a:p>
            <a:r>
              <a:rPr lang="es-MX" altLang="es-MX" dirty="0"/>
              <a:t>Medir la fuerza de la relación</a:t>
            </a:r>
            <a:endParaRPr lang="en-US" altLang="es-MX" dirty="0"/>
          </a:p>
        </p:txBody>
      </p:sp>
      <p:sp>
        <p:nvSpPr>
          <p:cNvPr id="359428" name="Rectangle 2052"/>
          <p:cNvSpPr>
            <a:spLocks noChangeArrowheads="1"/>
          </p:cNvSpPr>
          <p:nvPr/>
        </p:nvSpPr>
        <p:spPr bwMode="auto">
          <a:xfrm>
            <a:off x="1388087" y="2617470"/>
            <a:ext cx="6400800" cy="3600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685800" indent="-685800">
              <a:defRPr sz="2400">
                <a:solidFill>
                  <a:schemeClr val="tx1"/>
                </a:solidFill>
                <a:latin typeface="Times New Roman" panose="02020603050405020304" pitchFamily="18" charset="0"/>
              </a:defRPr>
            </a:lvl1pPr>
            <a:lvl2pPr marL="1143000" indent="-6858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marL="0" indent="0">
              <a:spcBef>
                <a:spcPct val="20000"/>
              </a:spcBef>
            </a:pPr>
            <a:r>
              <a:rPr lang="es-MX" altLang="es-MX" sz="1800" dirty="0">
                <a:solidFill>
                  <a:schemeClr val="tx2"/>
                </a:solidFill>
                <a:latin typeface="+mn-lt"/>
              </a:rPr>
              <a:t>Como Total SS = SSR + SSE, r</a:t>
            </a:r>
            <a:r>
              <a:rPr lang="es-MX" altLang="es-MX" sz="1800" baseline="30000" dirty="0">
                <a:solidFill>
                  <a:schemeClr val="tx2"/>
                </a:solidFill>
                <a:latin typeface="+mn-lt"/>
              </a:rPr>
              <a:t>2</a:t>
            </a:r>
            <a:r>
              <a:rPr lang="es-MX" altLang="es-MX" sz="1800" dirty="0">
                <a:solidFill>
                  <a:schemeClr val="tx2"/>
                </a:solidFill>
                <a:latin typeface="+mn-lt"/>
              </a:rPr>
              <a:t> mide</a:t>
            </a:r>
          </a:p>
          <a:p>
            <a:pPr>
              <a:spcBef>
                <a:spcPct val="20000"/>
              </a:spcBef>
              <a:buFontTx/>
              <a:buChar char="•"/>
            </a:pPr>
            <a:r>
              <a:rPr lang="es-MX" altLang="es-MX" sz="1800" dirty="0">
                <a:solidFill>
                  <a:schemeClr val="tx2"/>
                </a:solidFill>
                <a:latin typeface="+mn-lt"/>
              </a:rPr>
              <a:t>la proporción de la variación total en las respuestas que se puede explicar usando la variable independiente x en el modelo.</a:t>
            </a:r>
          </a:p>
          <a:p>
            <a:pPr>
              <a:spcBef>
                <a:spcPct val="20000"/>
              </a:spcBef>
              <a:buFontTx/>
              <a:buChar char="•"/>
            </a:pPr>
            <a:r>
              <a:rPr lang="es-MX" altLang="es-MX" sz="1800" dirty="0">
                <a:solidFill>
                  <a:schemeClr val="tx2"/>
                </a:solidFill>
                <a:latin typeface="+mn-lt"/>
              </a:rPr>
              <a:t>El porcentaje de reducción de la variación total usando la ecuación de regresión en vez de usar la media de la muestra y-bar para estimar y.</a:t>
            </a:r>
            <a:endParaRPr lang="en-US" altLang="es-MX" sz="1800" dirty="0">
              <a:solidFill>
                <a:schemeClr val="tx2"/>
              </a:solidFill>
              <a:latin typeface="+mn-lt"/>
            </a:endParaRPr>
          </a:p>
        </p:txBody>
      </p:sp>
      <p:graphicFrame>
        <p:nvGraphicFramePr>
          <p:cNvPr id="359432" name="Object 2056"/>
          <p:cNvGraphicFramePr>
            <a:graphicFrameLocks noChangeAspect="1"/>
          </p:cNvGraphicFramePr>
          <p:nvPr>
            <p:extLst>
              <p:ext uri="{D42A27DB-BD31-4B8C-83A1-F6EECF244321}">
                <p14:modId xmlns:p14="http://schemas.microsoft.com/office/powerpoint/2010/main" val="1018601239"/>
              </p:ext>
            </p:extLst>
          </p:nvPr>
        </p:nvGraphicFramePr>
        <p:xfrm>
          <a:off x="3749096" y="5029200"/>
          <a:ext cx="1678781" cy="776288"/>
        </p:xfrm>
        <a:graphic>
          <a:graphicData uri="http://schemas.openxmlformats.org/presentationml/2006/ole">
            <mc:AlternateContent xmlns:mc="http://schemas.openxmlformats.org/markup-compatibility/2006">
              <mc:Choice xmlns:v="urn:schemas-microsoft-com:vml" Requires="v">
                <p:oleObj name="Equation" r:id="rId2" imgW="685800" imgH="317160" progId="Equation.3">
                  <p:embed/>
                </p:oleObj>
              </mc:Choice>
              <mc:Fallback>
                <p:oleObj name="Equation" r:id="rId2" imgW="685800" imgH="317160" progId="Equation.3">
                  <p:embed/>
                  <p:pic>
                    <p:nvPicPr>
                      <p:cNvPr id="359432" name="Object 205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9096" y="5029200"/>
                        <a:ext cx="1678781" cy="776288"/>
                      </a:xfrm>
                      <a:prstGeom prst="rect">
                        <a:avLst/>
                      </a:prstGeom>
                      <a:solidFill>
                        <a:srgbClr val="F4ECC6"/>
                      </a:solidFill>
                      <a:ln w="28575">
                        <a:noFill/>
                        <a:miter lim="800000"/>
                        <a:headEnd/>
                        <a:tailEnd/>
                      </a:ln>
                      <a:effectLst>
                        <a:outerShdw dist="107763" dir="2700000" algn="ctr" rotWithShape="0">
                          <a:srgbClr val="808080"/>
                        </a:outerShdw>
                      </a:effectLst>
                    </p:spPr>
                  </p:pic>
                </p:oleObj>
              </mc:Fallback>
            </mc:AlternateContent>
          </a:graphicData>
        </a:graphic>
      </p:graphicFrame>
    </p:spTree>
    <p:extLst>
      <p:ext uri="{BB962C8B-B14F-4D97-AF65-F5344CB8AC3E}">
        <p14:creationId xmlns:p14="http://schemas.microsoft.com/office/powerpoint/2010/main" val="543934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Rectangle 2"/>
          <p:cNvSpPr>
            <a:spLocks noGrp="1" noChangeArrowheads="1"/>
          </p:cNvSpPr>
          <p:nvPr>
            <p:ph type="title"/>
          </p:nvPr>
        </p:nvSpPr>
        <p:spPr/>
        <p:txBody>
          <a:bodyPr/>
          <a:lstStyle/>
          <a:p>
            <a:r>
              <a:rPr lang="es-MX" altLang="es-MX" dirty="0"/>
              <a:t>Interpretación de una "regresión significativa"</a:t>
            </a:r>
            <a:endParaRPr lang="en-US" altLang="es-MX" dirty="0"/>
          </a:p>
        </p:txBody>
      </p:sp>
      <p:sp>
        <p:nvSpPr>
          <p:cNvPr id="7" name="Content Placeholder 6"/>
          <p:cNvSpPr>
            <a:spLocks noGrp="1"/>
          </p:cNvSpPr>
          <p:nvPr>
            <p:ph idx="1"/>
          </p:nvPr>
        </p:nvSpPr>
        <p:spPr/>
        <p:txBody>
          <a:bodyPr>
            <a:normAutofit/>
          </a:bodyPr>
          <a:lstStyle/>
          <a:p>
            <a:pPr eaLnBrk="0" hangingPunct="0">
              <a:lnSpc>
                <a:spcPct val="120000"/>
              </a:lnSpc>
              <a:spcBef>
                <a:spcPct val="20000"/>
              </a:spcBef>
              <a:buClr>
                <a:srgbClr val="339933"/>
              </a:buClr>
              <a:buSzPct val="70000"/>
              <a:buFontTx/>
              <a:buChar char="•"/>
            </a:pPr>
            <a:r>
              <a:rPr kumimoji="1" lang="es-MX" altLang="es-MX" dirty="0"/>
              <a:t>Incluso si no se rechaza la hipótesis nula de que la pendiente de la recta es igual a 0, no significa necesariamente que y e x no tengan una relación.</a:t>
            </a:r>
          </a:p>
          <a:p>
            <a:pPr eaLnBrk="0" hangingPunct="0">
              <a:lnSpc>
                <a:spcPct val="120000"/>
              </a:lnSpc>
              <a:spcBef>
                <a:spcPct val="20000"/>
              </a:spcBef>
              <a:buClr>
                <a:srgbClr val="339933"/>
              </a:buClr>
              <a:buSzPct val="70000"/>
              <a:buFontTx/>
              <a:buChar char="•"/>
            </a:pPr>
            <a:r>
              <a:rPr kumimoji="1" lang="es-MX" altLang="es-MX" dirty="0">
                <a:effectLst>
                  <a:outerShdw blurRad="38100" dist="38100" dir="2700000" algn="tl">
                    <a:srgbClr val="000000">
                      <a:alpha val="43137"/>
                    </a:srgbClr>
                  </a:outerShdw>
                </a:effectLst>
              </a:rPr>
              <a:t>Tipo II error</a:t>
            </a:r>
            <a:r>
              <a:rPr kumimoji="1" lang="es-MX" altLang="es-MX" dirty="0"/>
              <a:t>- declarando falsamente que la pendiente es 0 y que x e y no están relacionados.</a:t>
            </a:r>
          </a:p>
          <a:p>
            <a:pPr eaLnBrk="0" hangingPunct="0">
              <a:lnSpc>
                <a:spcPct val="120000"/>
              </a:lnSpc>
              <a:spcBef>
                <a:spcPct val="20000"/>
              </a:spcBef>
              <a:buClr>
                <a:srgbClr val="339933"/>
              </a:buClr>
              <a:buSzPct val="70000"/>
              <a:buFontTx/>
              <a:buChar char="•"/>
            </a:pPr>
            <a:r>
              <a:rPr kumimoji="1" lang="es-MX" altLang="es-MX" dirty="0"/>
              <a:t>Puede suceder que y e x estén perfectamente relacionados de una manera </a:t>
            </a:r>
            <a:r>
              <a:rPr kumimoji="1" lang="es-MX" altLang="es-MX" dirty="0">
                <a:effectLst>
                  <a:outerShdw blurRad="38100" dist="38100" dir="2700000" algn="tl">
                    <a:srgbClr val="000000">
                      <a:alpha val="43137"/>
                    </a:srgbClr>
                  </a:outerShdw>
                </a:effectLst>
              </a:rPr>
              <a:t>no lineal.</a:t>
            </a:r>
            <a:endParaRPr kumimoji="1" lang="en-US" altLang="es-MX" dirty="0">
              <a:effectLst>
                <a:outerShdw blurRad="38100" dist="38100" dir="2700000" algn="tl">
                  <a:srgbClr val="000000">
                    <a:alpha val="43137"/>
                  </a:srgbClr>
                </a:outerShdw>
              </a:effectLst>
            </a:endParaRPr>
          </a:p>
          <a:p>
            <a:endParaRPr lang="es-MX" sz="1500" dirty="0"/>
          </a:p>
        </p:txBody>
      </p:sp>
    </p:spTree>
    <p:extLst>
      <p:ext uri="{BB962C8B-B14F-4D97-AF65-F5344CB8AC3E}">
        <p14:creationId xmlns:p14="http://schemas.microsoft.com/office/powerpoint/2010/main" val="2940784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935" y="485678"/>
            <a:ext cx="3131058"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649B0A0-ABFB-8A76-E394-FCEE069DD82F}"/>
              </a:ext>
            </a:extLst>
          </p:cNvPr>
          <p:cNvSpPr>
            <a:spLocks noGrp="1"/>
          </p:cNvSpPr>
          <p:nvPr>
            <p:ph type="title"/>
          </p:nvPr>
        </p:nvSpPr>
        <p:spPr>
          <a:xfrm>
            <a:off x="719367" y="1113764"/>
            <a:ext cx="2452312" cy="4624327"/>
          </a:xfrm>
        </p:spPr>
        <p:txBody>
          <a:bodyPr vert="horz" lIns="91440" tIns="45720" rIns="91440" bIns="45720" rtlCol="0" anchor="ctr">
            <a:normAutofit/>
          </a:bodyPr>
          <a:lstStyle/>
          <a:p>
            <a:r>
              <a:rPr lang="en-US" dirty="0">
                <a:solidFill>
                  <a:srgbClr val="FFFFFF"/>
                </a:solidFill>
              </a:rPr>
              <a:t> </a:t>
            </a:r>
            <a:r>
              <a:rPr lang="en-US" dirty="0" err="1">
                <a:solidFill>
                  <a:srgbClr val="FFFFFF"/>
                </a:solidFill>
              </a:rPr>
              <a:t>Modelos</a:t>
            </a:r>
            <a:r>
              <a:rPr lang="en-US" dirty="0">
                <a:solidFill>
                  <a:srgbClr val="FFFFFF"/>
                </a:solidFill>
              </a:rPr>
              <a:t> </a:t>
            </a:r>
            <a:br>
              <a:rPr lang="en-US" dirty="0">
                <a:solidFill>
                  <a:srgbClr val="FFFFFF"/>
                </a:solidFill>
              </a:rPr>
            </a:br>
            <a:r>
              <a:rPr lang="en-US" dirty="0" err="1">
                <a:solidFill>
                  <a:srgbClr val="FFFFFF"/>
                </a:solidFill>
              </a:rPr>
              <a:t>lineales</a:t>
            </a:r>
            <a:r>
              <a:rPr lang="en-US" dirty="0">
                <a:solidFill>
                  <a:srgbClr val="FFFFFF"/>
                </a:solidFill>
              </a:rPr>
              <a:t> I - </a:t>
            </a:r>
            <a:r>
              <a:rPr lang="en-US" dirty="0" err="1">
                <a:solidFill>
                  <a:srgbClr val="FFFFFF"/>
                </a:solidFill>
              </a:rPr>
              <a:t>Regresión</a:t>
            </a:r>
            <a:r>
              <a:rPr lang="en-US" dirty="0">
                <a:solidFill>
                  <a:srgbClr val="FFFFFF"/>
                </a:solidFill>
              </a:rPr>
              <a:t> lineal multiple</a:t>
            </a:r>
            <a:br>
              <a:rPr lang="en-US" dirty="0">
                <a:solidFill>
                  <a:srgbClr val="FFFFFF"/>
                </a:solidFill>
              </a:rPr>
            </a:br>
            <a:endParaRPr lang="en-US" dirty="0">
              <a:solidFill>
                <a:srgbClr val="FFFFFF"/>
              </a:solidFill>
              <a:latin typeface="+mn-lt"/>
            </a:endParaRPr>
          </a:p>
        </p:txBody>
      </p:sp>
      <p:graphicFrame>
        <p:nvGraphicFramePr>
          <p:cNvPr id="12" name="Marcador de texto 2">
            <a:extLst>
              <a:ext uri="{FF2B5EF4-FFF2-40B4-BE49-F238E27FC236}">
                <a16:creationId xmlns:a16="http://schemas.microsoft.com/office/drawing/2014/main" id="{C8509EE2-1C77-D5B4-45DC-0FA4E053153D}"/>
              </a:ext>
            </a:extLst>
          </p:cNvPr>
          <p:cNvGraphicFramePr>
            <a:graphicFrameLocks noGrp="1"/>
          </p:cNvGraphicFramePr>
          <p:nvPr>
            <p:ph idx="1"/>
          </p:nvPr>
        </p:nvGraphicFramePr>
        <p:xfrm>
          <a:off x="3866928" y="1113764"/>
          <a:ext cx="4581135" cy="46243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8912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Rectangle 2"/>
          <p:cNvSpPr>
            <a:spLocks noGrp="1" noChangeArrowheads="1"/>
          </p:cNvSpPr>
          <p:nvPr>
            <p:ph type="title"/>
          </p:nvPr>
        </p:nvSpPr>
        <p:spPr/>
        <p:txBody>
          <a:bodyPr/>
          <a:lstStyle/>
          <a:p>
            <a:r>
              <a:rPr lang="en-US" altLang="es-MX" dirty="0" err="1"/>
              <a:t>Checando</a:t>
            </a:r>
            <a:r>
              <a:rPr lang="en-US" altLang="es-MX" dirty="0"/>
              <a:t> </a:t>
            </a:r>
            <a:r>
              <a:rPr lang="en-US" altLang="es-MX" dirty="0" err="1"/>
              <a:t>los</a:t>
            </a:r>
            <a:r>
              <a:rPr lang="en-US" altLang="es-MX" dirty="0"/>
              <a:t> </a:t>
            </a:r>
            <a:r>
              <a:rPr lang="en-US" altLang="es-MX" dirty="0" err="1"/>
              <a:t>supuestos</a:t>
            </a:r>
            <a:r>
              <a:rPr lang="en-US" altLang="es-MX" dirty="0"/>
              <a:t> </a:t>
            </a:r>
            <a:br>
              <a:rPr lang="en-US" altLang="es-MX" dirty="0"/>
            </a:br>
            <a:r>
              <a:rPr lang="en-US" altLang="es-MX" dirty="0"/>
              <a:t>de la </a:t>
            </a:r>
            <a:r>
              <a:rPr lang="en-US" altLang="es-MX" dirty="0" err="1"/>
              <a:t>regresión</a:t>
            </a:r>
            <a:endParaRPr lang="en-US" altLang="es-MX" dirty="0"/>
          </a:p>
        </p:txBody>
      </p:sp>
      <p:sp>
        <p:nvSpPr>
          <p:cNvPr id="343045" name="Text Box 5"/>
          <p:cNvSpPr txBox="1">
            <a:spLocks noChangeArrowheads="1"/>
          </p:cNvSpPr>
          <p:nvPr/>
        </p:nvSpPr>
        <p:spPr bwMode="auto">
          <a:xfrm>
            <a:off x="1943101" y="268605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s-MX" altLang="es-MX" sz="1800"/>
          </a:p>
        </p:txBody>
      </p:sp>
      <p:sp>
        <p:nvSpPr>
          <p:cNvPr id="343046" name="Text Box 6"/>
          <p:cNvSpPr txBox="1">
            <a:spLocks noChangeArrowheads="1"/>
          </p:cNvSpPr>
          <p:nvPr/>
        </p:nvSpPr>
        <p:spPr bwMode="auto">
          <a:xfrm>
            <a:off x="1457325" y="3600451"/>
            <a:ext cx="6229350" cy="2160591"/>
          </a:xfrm>
          <a:prstGeom prst="rect">
            <a:avLst/>
          </a:prstGeom>
          <a:solidFill>
            <a:srgbClr val="F0D27E"/>
          </a:solidFill>
          <a:ln w="28575">
            <a:noFill/>
            <a:miter lim="800000"/>
            <a:headEnd/>
            <a:tailEnd/>
          </a:ln>
          <a:effectLst>
            <a:outerShdw dist="107763" dir="2700000" algn="ctr" rotWithShape="0">
              <a:schemeClr val="bg2"/>
            </a:outerShdw>
          </a:effectLst>
        </p:spPr>
        <p:txBody>
          <a:bodyPr>
            <a:spAutoFit/>
          </a:bodyPr>
          <a:lstStyle>
            <a:lvl1pPr marL="457200" indent="-457200">
              <a:defRPr sz="2400">
                <a:solidFill>
                  <a:schemeClr val="tx1"/>
                </a:solidFill>
                <a:latin typeface="Times New Roman" panose="02020603050405020304" pitchFamily="18" charset="0"/>
              </a:defRPr>
            </a:lvl1pPr>
            <a:lvl2pPr marL="914400" indent="-4572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a:lnSpc>
                <a:spcPct val="90000"/>
              </a:lnSpc>
              <a:spcBef>
                <a:spcPct val="20000"/>
              </a:spcBef>
              <a:buFontTx/>
              <a:buAutoNum type="arabicPeriod"/>
            </a:pPr>
            <a:r>
              <a:rPr lang="es-MX" altLang="es-MX" dirty="0">
                <a:solidFill>
                  <a:srgbClr val="333333"/>
                </a:solidFill>
                <a:latin typeface="+mn-lt"/>
              </a:rPr>
              <a:t>La relación entre x y </a:t>
            </a:r>
            <a:r>
              <a:rPr lang="es-MX" altLang="es-MX" dirty="0" err="1">
                <a:solidFill>
                  <a:srgbClr val="333333"/>
                </a:solidFill>
                <a:latin typeface="+mn-lt"/>
              </a:rPr>
              <a:t>y</a:t>
            </a:r>
            <a:r>
              <a:rPr lang="es-MX" altLang="es-MX" dirty="0">
                <a:solidFill>
                  <a:srgbClr val="333333"/>
                </a:solidFill>
                <a:latin typeface="+mn-lt"/>
              </a:rPr>
              <a:t> es lineal, dada por y = </a:t>
            </a:r>
            <a:r>
              <a:rPr lang="es-MX" altLang="es-MX" dirty="0">
                <a:solidFill>
                  <a:srgbClr val="333333"/>
                </a:solidFill>
                <a:latin typeface="Symbol" panose="05050102010706020507" pitchFamily="18" charset="2"/>
              </a:rPr>
              <a:t>a + </a:t>
            </a:r>
            <a:r>
              <a:rPr lang="es-MX" altLang="es-MX" dirty="0" err="1">
                <a:solidFill>
                  <a:srgbClr val="333333"/>
                </a:solidFill>
                <a:latin typeface="Symbol" panose="05050102010706020507" pitchFamily="18" charset="2"/>
              </a:rPr>
              <a:t>b</a:t>
            </a:r>
            <a:r>
              <a:rPr lang="es-MX" altLang="es-MX" dirty="0" err="1">
                <a:solidFill>
                  <a:srgbClr val="333333"/>
                </a:solidFill>
                <a:latin typeface="+mn-lt"/>
              </a:rPr>
              <a:t>x</a:t>
            </a:r>
            <a:r>
              <a:rPr lang="es-MX" altLang="es-MX" dirty="0">
                <a:solidFill>
                  <a:srgbClr val="333333"/>
                </a:solidFill>
                <a:latin typeface="+mn-lt"/>
              </a:rPr>
              <a:t> + </a:t>
            </a:r>
            <a:r>
              <a:rPr lang="es-MX" altLang="es-MX" dirty="0" err="1">
                <a:solidFill>
                  <a:srgbClr val="333333"/>
                </a:solidFill>
                <a:latin typeface="Symbol" panose="05050102010706020507" pitchFamily="18" charset="2"/>
              </a:rPr>
              <a:t>e</a:t>
            </a:r>
            <a:r>
              <a:rPr lang="es-MX" altLang="es-MX" dirty="0" err="1">
                <a:solidFill>
                  <a:srgbClr val="333333"/>
                </a:solidFill>
                <a:latin typeface="+mn-lt"/>
              </a:rPr>
              <a:t>.</a:t>
            </a:r>
            <a:endParaRPr lang="es-MX" altLang="es-MX" dirty="0">
              <a:solidFill>
                <a:srgbClr val="333333"/>
              </a:solidFill>
              <a:latin typeface="+mn-lt"/>
            </a:endParaRPr>
          </a:p>
          <a:p>
            <a:pPr>
              <a:lnSpc>
                <a:spcPct val="90000"/>
              </a:lnSpc>
              <a:spcBef>
                <a:spcPct val="20000"/>
              </a:spcBef>
              <a:buFontTx/>
              <a:buAutoNum type="arabicPeriod"/>
            </a:pPr>
            <a:r>
              <a:rPr lang="es-MX" altLang="es-MX" dirty="0">
                <a:solidFill>
                  <a:srgbClr val="333333"/>
                </a:solidFill>
                <a:latin typeface="+mn-lt"/>
              </a:rPr>
              <a:t>Los términos de error aleatorio </a:t>
            </a:r>
            <a:r>
              <a:rPr lang="es-MX" altLang="es-MX" dirty="0">
                <a:solidFill>
                  <a:srgbClr val="333333"/>
                </a:solidFill>
                <a:latin typeface="Symbol" panose="05050102010706020507" pitchFamily="18" charset="2"/>
              </a:rPr>
              <a:t>e</a:t>
            </a:r>
            <a:r>
              <a:rPr lang="es-MX" altLang="es-MX" dirty="0">
                <a:solidFill>
                  <a:srgbClr val="333333"/>
                </a:solidFill>
                <a:latin typeface="+mn-lt"/>
              </a:rPr>
              <a:t> son independientes y, para cualquier valor de x, tienen una distribución normal con media 0 y varianza </a:t>
            </a:r>
            <a:r>
              <a:rPr lang="es-MX" altLang="es-MX" dirty="0">
                <a:solidFill>
                  <a:srgbClr val="333333"/>
                </a:solidFill>
                <a:latin typeface="Symbol" panose="05050102010706020507" pitchFamily="18" charset="2"/>
              </a:rPr>
              <a:t>s </a:t>
            </a:r>
            <a:r>
              <a:rPr lang="es-MX" altLang="es-MX" dirty="0">
                <a:solidFill>
                  <a:srgbClr val="333333"/>
                </a:solidFill>
                <a:latin typeface="+mn-lt"/>
              </a:rPr>
              <a:t>2.</a:t>
            </a:r>
            <a:endParaRPr lang="en-US" altLang="es-MX" dirty="0">
              <a:solidFill>
                <a:srgbClr val="333333"/>
              </a:solidFill>
              <a:latin typeface="+mn-lt"/>
            </a:endParaRPr>
          </a:p>
        </p:txBody>
      </p:sp>
      <p:sp>
        <p:nvSpPr>
          <p:cNvPr id="343052" name="Text Box 12"/>
          <p:cNvSpPr txBox="1">
            <a:spLocks noChangeArrowheads="1"/>
          </p:cNvSpPr>
          <p:nvPr/>
        </p:nvSpPr>
        <p:spPr bwMode="auto">
          <a:xfrm>
            <a:off x="1516469" y="2718597"/>
            <a:ext cx="6286500" cy="590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spcBef>
                <a:spcPct val="20000"/>
              </a:spcBef>
              <a:buFontTx/>
              <a:buChar char="•"/>
            </a:pPr>
            <a:r>
              <a:rPr lang="es-MX" altLang="es-MX" sz="1800" dirty="0">
                <a:solidFill>
                  <a:schemeClr val="tx2"/>
                </a:solidFill>
              </a:rPr>
              <a:t>Recuerde que los resultados de un análisis de regresión sólo son válidos cuando se han satisfecho los supuestos necesarios.</a:t>
            </a:r>
            <a:endParaRPr lang="en-US" altLang="es-MX" sz="1800" dirty="0">
              <a:solidFill>
                <a:schemeClr val="tx2"/>
              </a:solidFill>
            </a:endParaRPr>
          </a:p>
        </p:txBody>
      </p:sp>
      <p:grpSp>
        <p:nvGrpSpPr>
          <p:cNvPr id="343057" name="Group 17"/>
          <p:cNvGrpSpPr>
            <a:grpSpLocks/>
          </p:cNvGrpSpPr>
          <p:nvPr/>
        </p:nvGrpSpPr>
        <p:grpSpPr bwMode="auto">
          <a:xfrm>
            <a:off x="6457950" y="1028700"/>
            <a:ext cx="1371600" cy="971550"/>
            <a:chOff x="432" y="528"/>
            <a:chExt cx="1056" cy="672"/>
          </a:xfrm>
        </p:grpSpPr>
        <p:sp>
          <p:nvSpPr>
            <p:cNvPr id="343058" name="Rectangle 18"/>
            <p:cNvSpPr>
              <a:spLocks noChangeArrowheads="1"/>
            </p:cNvSpPr>
            <p:nvPr/>
          </p:nvSpPr>
          <p:spPr bwMode="auto">
            <a:xfrm>
              <a:off x="432" y="528"/>
              <a:ext cx="1056" cy="672"/>
            </a:xfrm>
            <a:prstGeom prst="rect">
              <a:avLst/>
            </a:prstGeom>
            <a:solidFill>
              <a:srgbClr val="F4ECC6"/>
            </a:solidFill>
            <a:ln w="2857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343059" name="Picture 19" descr="curve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 y="576"/>
              <a:ext cx="960" cy="571"/>
            </a:xfrm>
            <a:prstGeom prst="rect">
              <a:avLst/>
            </a:prstGeom>
            <a:solidFill>
              <a:srgbClr val="F4ECC6"/>
            </a:solidFill>
            <a:ln>
              <a:noFill/>
            </a:ln>
            <a:extLst>
              <a:ext uri="{91240B29-F687-4F45-9708-019B960494DF}">
                <a14:hiddenLine xmlns:a14="http://schemas.microsoft.com/office/drawing/2010/main" w="9525">
                  <a:solidFill>
                    <a:schemeClr val="accent2"/>
                  </a:solidFill>
                  <a:miter lim="800000"/>
                  <a:headEnd/>
                  <a:tailEnd/>
                </a14:hiddenLine>
              </a:ext>
            </a:extLst>
          </p:spPr>
        </p:pic>
      </p:grpSp>
    </p:spTree>
    <p:extLst>
      <p:ext uri="{BB962C8B-B14F-4D97-AF65-F5344CB8AC3E}">
        <p14:creationId xmlns:p14="http://schemas.microsoft.com/office/powerpoint/2010/main" val="4215346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3DB00E-E4D1-C044-96B9-32012E4137F3}"/>
              </a:ext>
            </a:extLst>
          </p:cNvPr>
          <p:cNvSpPr>
            <a:spLocks noGrp="1"/>
          </p:cNvSpPr>
          <p:nvPr>
            <p:ph type="title"/>
          </p:nvPr>
        </p:nvSpPr>
        <p:spPr/>
        <p:txBody>
          <a:bodyPr>
            <a:normAutofit/>
          </a:bodyPr>
          <a:lstStyle/>
          <a:p>
            <a:r>
              <a:rPr lang="es-MX" sz="2400" dirty="0"/>
              <a:t>Gauss-</a:t>
            </a:r>
            <a:br>
              <a:rPr lang="es-MX" sz="2400" dirty="0"/>
            </a:br>
            <a:r>
              <a:rPr lang="es-MX" sz="2400" dirty="0"/>
              <a:t>Markov</a:t>
            </a:r>
          </a:p>
        </p:txBody>
      </p:sp>
      <p:pic>
        <p:nvPicPr>
          <p:cNvPr id="5" name="Marcador de contenido 4">
            <a:extLst>
              <a:ext uri="{FF2B5EF4-FFF2-40B4-BE49-F238E27FC236}">
                <a16:creationId xmlns:a16="http://schemas.microsoft.com/office/drawing/2014/main" id="{78903764-322F-F14B-A60C-C71B143BA1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0454" y="1229138"/>
            <a:ext cx="6513546" cy="4956524"/>
          </a:xfrm>
        </p:spPr>
      </p:pic>
    </p:spTree>
    <p:extLst>
      <p:ext uri="{BB962C8B-B14F-4D97-AF65-F5344CB8AC3E}">
        <p14:creationId xmlns:p14="http://schemas.microsoft.com/office/powerpoint/2010/main" val="3441651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7C57D9-136F-7A86-B27A-6D164B2737DD}"/>
              </a:ext>
            </a:extLst>
          </p:cNvPr>
          <p:cNvSpPr>
            <a:spLocks noGrp="1"/>
          </p:cNvSpPr>
          <p:nvPr>
            <p:ph type="title"/>
          </p:nvPr>
        </p:nvSpPr>
        <p:spPr/>
        <p:txBody>
          <a:bodyPr/>
          <a:lstStyle/>
          <a:p>
            <a:r>
              <a:rPr lang="es-MX" dirty="0"/>
              <a:t>La heterocedasticidad </a:t>
            </a:r>
          </a:p>
        </p:txBody>
      </p:sp>
      <p:pic>
        <p:nvPicPr>
          <p:cNvPr id="39938" name="Picture 2">
            <a:extLst>
              <a:ext uri="{FF2B5EF4-FFF2-40B4-BE49-F238E27FC236}">
                <a16:creationId xmlns:a16="http://schemas.microsoft.com/office/drawing/2014/main" id="{5E29400B-4CD8-FAF7-1FCA-26A948ED7FD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9700" y="2083898"/>
            <a:ext cx="5905500" cy="4702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156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7C57D9-136F-7A86-B27A-6D164B2737DD}"/>
              </a:ext>
            </a:extLst>
          </p:cNvPr>
          <p:cNvSpPr>
            <a:spLocks noGrp="1"/>
          </p:cNvSpPr>
          <p:nvPr>
            <p:ph type="title"/>
          </p:nvPr>
        </p:nvSpPr>
        <p:spPr/>
        <p:txBody>
          <a:bodyPr/>
          <a:lstStyle/>
          <a:p>
            <a:r>
              <a:rPr lang="es-MX" dirty="0"/>
              <a:t>La heterocedasticidad </a:t>
            </a:r>
          </a:p>
        </p:txBody>
      </p:sp>
      <p:sp>
        <p:nvSpPr>
          <p:cNvPr id="3" name="Marcador de contenido 2">
            <a:extLst>
              <a:ext uri="{FF2B5EF4-FFF2-40B4-BE49-F238E27FC236}">
                <a16:creationId xmlns:a16="http://schemas.microsoft.com/office/drawing/2014/main" id="{BB2E1FC3-8809-B68E-8A7A-B3DEA5F9F2AA}"/>
              </a:ext>
            </a:extLst>
          </p:cNvPr>
          <p:cNvSpPr>
            <a:spLocks noGrp="1"/>
          </p:cNvSpPr>
          <p:nvPr>
            <p:ph idx="1"/>
          </p:nvPr>
        </p:nvSpPr>
        <p:spPr/>
        <p:txBody>
          <a:bodyPr/>
          <a:lstStyle/>
          <a:p>
            <a:r>
              <a:rPr lang="es-MX" dirty="0"/>
              <a:t>El problema de una varianza no constante tiene que ver también con los errores estándar y las pruebas de especificación. No obstante hay varias formas de solucionarlo</a:t>
            </a:r>
          </a:p>
          <a:p>
            <a:r>
              <a:rPr lang="es-MX" dirty="0"/>
              <a:t>Se identifican con varias pruebas estadísticas: Brusch-Pagan o estadístico de White o de manera gráfica</a:t>
            </a:r>
          </a:p>
        </p:txBody>
      </p:sp>
    </p:spTree>
    <p:extLst>
      <p:ext uri="{BB962C8B-B14F-4D97-AF65-F5344CB8AC3E}">
        <p14:creationId xmlns:p14="http://schemas.microsoft.com/office/powerpoint/2010/main" val="39086805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7C57D9-136F-7A86-B27A-6D164B2737DD}"/>
              </a:ext>
            </a:extLst>
          </p:cNvPr>
          <p:cNvSpPr>
            <a:spLocks noGrp="1"/>
          </p:cNvSpPr>
          <p:nvPr>
            <p:ph type="title"/>
          </p:nvPr>
        </p:nvSpPr>
        <p:spPr/>
        <p:txBody>
          <a:bodyPr/>
          <a:lstStyle/>
          <a:p>
            <a:r>
              <a:rPr lang="es-MX" dirty="0"/>
              <a:t>La heterocedasticidad </a:t>
            </a:r>
          </a:p>
        </p:txBody>
      </p:sp>
      <p:pic>
        <p:nvPicPr>
          <p:cNvPr id="39938" name="Picture 2">
            <a:extLst>
              <a:ext uri="{FF2B5EF4-FFF2-40B4-BE49-F238E27FC236}">
                <a16:creationId xmlns:a16="http://schemas.microsoft.com/office/drawing/2014/main" id="{5E29400B-4CD8-FAF7-1FCA-26A948ED7FD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9700" y="2083898"/>
            <a:ext cx="5905500" cy="4702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8614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7C57D9-136F-7A86-B27A-6D164B2737DD}"/>
              </a:ext>
            </a:extLst>
          </p:cNvPr>
          <p:cNvSpPr>
            <a:spLocks noGrp="1"/>
          </p:cNvSpPr>
          <p:nvPr>
            <p:ph type="title"/>
          </p:nvPr>
        </p:nvSpPr>
        <p:spPr/>
        <p:txBody>
          <a:bodyPr/>
          <a:lstStyle/>
          <a:p>
            <a:r>
              <a:rPr lang="es-MX" dirty="0"/>
              <a:t>La heterocedasticidad </a:t>
            </a:r>
          </a:p>
        </p:txBody>
      </p:sp>
      <p:sp>
        <p:nvSpPr>
          <p:cNvPr id="3" name="Marcador de contenido 2">
            <a:extLst>
              <a:ext uri="{FF2B5EF4-FFF2-40B4-BE49-F238E27FC236}">
                <a16:creationId xmlns:a16="http://schemas.microsoft.com/office/drawing/2014/main" id="{BB2E1FC3-8809-B68E-8A7A-B3DEA5F9F2AA}"/>
              </a:ext>
            </a:extLst>
          </p:cNvPr>
          <p:cNvSpPr>
            <a:spLocks noGrp="1"/>
          </p:cNvSpPr>
          <p:nvPr>
            <p:ph idx="1"/>
          </p:nvPr>
        </p:nvSpPr>
        <p:spPr/>
        <p:txBody>
          <a:bodyPr/>
          <a:lstStyle/>
          <a:p>
            <a:r>
              <a:rPr lang="es-MX" dirty="0"/>
              <a:t>El problema de una varianza no constante tiene que ver también con los errores estándar y las pruebas de especificación. No obstante hay varias formas de solucionarlo</a:t>
            </a:r>
          </a:p>
          <a:p>
            <a:r>
              <a:rPr lang="es-MX" dirty="0"/>
              <a:t>Se identifican con varias pruebas estadísticas: Brusch-Pagan o estadístico de White o de manera gráfica</a:t>
            </a:r>
          </a:p>
        </p:txBody>
      </p:sp>
    </p:spTree>
    <p:extLst>
      <p:ext uri="{BB962C8B-B14F-4D97-AF65-F5344CB8AC3E}">
        <p14:creationId xmlns:p14="http://schemas.microsoft.com/office/powerpoint/2010/main" val="13090338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1026"/>
          <p:cNvSpPr>
            <a:spLocks noGrp="1" noChangeArrowheads="1"/>
          </p:cNvSpPr>
          <p:nvPr>
            <p:ph type="title"/>
          </p:nvPr>
        </p:nvSpPr>
        <p:spPr/>
        <p:txBody>
          <a:bodyPr/>
          <a:lstStyle/>
          <a:p>
            <a:r>
              <a:rPr lang="en-US" altLang="es-MX" dirty="0" err="1"/>
              <a:t>Precauciones</a:t>
            </a:r>
            <a:endParaRPr lang="en-US" altLang="es-MX" dirty="0"/>
          </a:p>
        </p:txBody>
      </p:sp>
      <p:sp>
        <p:nvSpPr>
          <p:cNvPr id="3" name="Content Placeholder 2"/>
          <p:cNvSpPr>
            <a:spLocks noGrp="1"/>
          </p:cNvSpPr>
          <p:nvPr>
            <p:ph idx="1"/>
          </p:nvPr>
        </p:nvSpPr>
        <p:spPr>
          <a:xfrm>
            <a:off x="1719073" y="3961638"/>
            <a:ext cx="5467541" cy="1627632"/>
          </a:xfrm>
        </p:spPr>
        <p:txBody>
          <a:bodyPr>
            <a:noAutofit/>
          </a:bodyPr>
          <a:lstStyle/>
          <a:p>
            <a:r>
              <a:rPr lang="es-MX" dirty="0"/>
              <a:t>Es posible que haya ajustado el modelo equivocado</a:t>
            </a:r>
          </a:p>
          <a:p>
            <a:pPr marL="257175" indent="-257175">
              <a:buFont typeface="+mj-lt"/>
              <a:buAutoNum type="arabicPeriod"/>
            </a:pPr>
            <a:r>
              <a:rPr lang="es-MX" dirty="0"/>
              <a:t>Extrapolación</a:t>
            </a:r>
          </a:p>
          <a:p>
            <a:pPr marL="354902" lvl="1" indent="-257175">
              <a:buFont typeface="Arial" panose="020B0604020202020204" pitchFamily="34" charset="0"/>
              <a:buChar char="•"/>
            </a:pPr>
            <a:r>
              <a:rPr lang="es-MX" sz="1350" dirty="0"/>
              <a:t>Se predice valores de y fuera del rango de los datos ajustados.</a:t>
            </a:r>
          </a:p>
          <a:p>
            <a:pPr marL="257175" indent="-257175">
              <a:buFont typeface="+mj-lt"/>
              <a:buAutoNum type="arabicPeriod"/>
            </a:pPr>
            <a:r>
              <a:rPr lang="es-MX" dirty="0"/>
              <a:t>Causalidad</a:t>
            </a:r>
          </a:p>
          <a:p>
            <a:pPr marL="354902" lvl="1" indent="-257175">
              <a:buFont typeface="Arial" panose="020B0604020202020204" pitchFamily="34" charset="0"/>
              <a:buChar char="•"/>
            </a:pPr>
            <a:r>
              <a:rPr lang="es-MX" sz="1350" dirty="0"/>
              <a:t>No concluya que x causa y. Puede haber una variable desconocida en el trabajo! “</a:t>
            </a:r>
            <a:r>
              <a:rPr lang="es-MX" sz="1350" dirty="0" err="1"/>
              <a:t>cofounding</a:t>
            </a:r>
            <a:r>
              <a:rPr lang="es-MX" sz="1350" dirty="0"/>
              <a:t>”</a:t>
            </a:r>
          </a:p>
        </p:txBody>
      </p:sp>
      <p:sp>
        <p:nvSpPr>
          <p:cNvPr id="361476" name="Rectangle 1028"/>
          <p:cNvSpPr>
            <a:spLocks noChangeArrowheads="1"/>
          </p:cNvSpPr>
          <p:nvPr/>
        </p:nvSpPr>
        <p:spPr bwMode="auto">
          <a:xfrm>
            <a:off x="800100" y="3028950"/>
            <a:ext cx="611505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685800" indent="-685800">
              <a:defRPr sz="2400">
                <a:solidFill>
                  <a:schemeClr val="tx1"/>
                </a:solidFill>
                <a:latin typeface="Times New Roman" panose="02020603050405020304" pitchFamily="18" charset="0"/>
              </a:defRPr>
            </a:lvl1pPr>
            <a:lvl2pPr marL="1143000" indent="-6858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fontAlgn="base">
              <a:spcBef>
                <a:spcPct val="0"/>
              </a:spcBef>
              <a:spcAft>
                <a:spcPct val="0"/>
              </a:spcAft>
              <a:defRPr sz="2400">
                <a:solidFill>
                  <a:schemeClr val="tx1"/>
                </a:solidFill>
                <a:latin typeface="Times New Roman" panose="02020603050405020304" pitchFamily="18" charset="0"/>
              </a:defRPr>
            </a:lvl6pPr>
            <a:lvl7pPr marL="3200400" indent="-457200" fontAlgn="base">
              <a:spcBef>
                <a:spcPct val="0"/>
              </a:spcBef>
              <a:spcAft>
                <a:spcPct val="0"/>
              </a:spcAft>
              <a:defRPr sz="2400">
                <a:solidFill>
                  <a:schemeClr val="tx1"/>
                </a:solidFill>
                <a:latin typeface="Times New Roman" panose="02020603050405020304" pitchFamily="18" charset="0"/>
              </a:defRPr>
            </a:lvl7pPr>
            <a:lvl8pPr marL="3657600" indent="-457200" fontAlgn="base">
              <a:spcBef>
                <a:spcPct val="0"/>
              </a:spcBef>
              <a:spcAft>
                <a:spcPct val="0"/>
              </a:spcAft>
              <a:defRPr sz="2400">
                <a:solidFill>
                  <a:schemeClr val="tx1"/>
                </a:solidFill>
                <a:latin typeface="Times New Roman" panose="02020603050405020304" pitchFamily="18" charset="0"/>
              </a:defRPr>
            </a:lvl8pPr>
            <a:lvl9pPr marL="4114800" indent="-457200" fontAlgn="base">
              <a:spcBef>
                <a:spcPct val="0"/>
              </a:spcBef>
              <a:spcAft>
                <a:spcPct val="0"/>
              </a:spcAft>
              <a:defRPr sz="2400">
                <a:solidFill>
                  <a:schemeClr val="tx1"/>
                </a:solidFill>
                <a:latin typeface="Times New Roman" panose="02020603050405020304" pitchFamily="18" charset="0"/>
              </a:defRPr>
            </a:lvl9pPr>
          </a:lstStyle>
          <a:p>
            <a:pPr eaLnBrk="0" hangingPunct="0">
              <a:lnSpc>
                <a:spcPct val="120000"/>
              </a:lnSpc>
              <a:spcBef>
                <a:spcPct val="20000"/>
              </a:spcBef>
              <a:buClr>
                <a:srgbClr val="339933"/>
              </a:buClr>
              <a:buSzPct val="70000"/>
              <a:buFontTx/>
              <a:buChar char="•"/>
            </a:pPr>
            <a:endParaRPr kumimoji="1" lang="en-US" altLang="es-MX" dirty="0">
              <a:solidFill>
                <a:srgbClr val="CC0066"/>
              </a:solidFill>
            </a:endParaRPr>
          </a:p>
        </p:txBody>
      </p:sp>
      <p:grpSp>
        <p:nvGrpSpPr>
          <p:cNvPr id="361482" name="Group 1034"/>
          <p:cNvGrpSpPr>
            <a:grpSpLocks/>
          </p:cNvGrpSpPr>
          <p:nvPr/>
        </p:nvGrpSpPr>
        <p:grpSpPr bwMode="auto">
          <a:xfrm>
            <a:off x="3024092" y="2228850"/>
            <a:ext cx="2857500" cy="1485900"/>
            <a:chOff x="1152" y="1200"/>
            <a:chExt cx="2400" cy="1248"/>
          </a:xfrm>
        </p:grpSpPr>
        <p:sp>
          <p:nvSpPr>
            <p:cNvPr id="361481" name="Rectangle 1033"/>
            <p:cNvSpPr>
              <a:spLocks noChangeArrowheads="1"/>
            </p:cNvSpPr>
            <p:nvPr/>
          </p:nvSpPr>
          <p:spPr bwMode="auto">
            <a:xfrm>
              <a:off x="1152" y="1200"/>
              <a:ext cx="2400" cy="1248"/>
            </a:xfrm>
            <a:prstGeom prst="rect">
              <a:avLst/>
            </a:prstGeom>
            <a:solidFill>
              <a:srgbClr val="F4ECC6"/>
            </a:solidFill>
            <a:ln w="2857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361480" name="Picture 1032" descr="12-8"/>
            <p:cNvPicPr>
              <a:picLocks noChangeAspect="1" noChangeArrowheads="1"/>
            </p:cNvPicPr>
            <p:nvPr/>
          </p:nvPicPr>
          <p:blipFill>
            <a:blip r:embed="rId2" cstate="print">
              <a:extLst>
                <a:ext uri="{28A0092B-C50C-407E-A947-70E740481C1C}">
                  <a14:useLocalDpi xmlns:a14="http://schemas.microsoft.com/office/drawing/2010/main" val="0"/>
                </a:ext>
              </a:extLst>
            </a:blip>
            <a:srcRect l="21866"/>
            <a:stretch>
              <a:fillRect/>
            </a:stretch>
          </p:blipFill>
          <p:spPr bwMode="auto">
            <a:xfrm>
              <a:off x="1248" y="1296"/>
              <a:ext cx="2245" cy="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grpSp>
    </p:spTree>
    <p:extLst>
      <p:ext uri="{BB962C8B-B14F-4D97-AF65-F5344CB8AC3E}">
        <p14:creationId xmlns:p14="http://schemas.microsoft.com/office/powerpoint/2010/main" val="3523170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FF0606-C27F-694D-A5E4-BBDB4F536DDB}"/>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BD9CA931-5AF2-C945-87B3-139F208E415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562" t="12734" r="6333"/>
          <a:stretch/>
        </p:blipFill>
        <p:spPr>
          <a:xfrm>
            <a:off x="37408" y="1184362"/>
            <a:ext cx="9056717" cy="4089861"/>
          </a:xfrm>
        </p:spPr>
      </p:pic>
    </p:spTree>
    <p:extLst>
      <p:ext uri="{BB962C8B-B14F-4D97-AF65-F5344CB8AC3E}">
        <p14:creationId xmlns:p14="http://schemas.microsoft.com/office/powerpoint/2010/main" val="3713936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7660A3D-94D7-4E5D-AE77-F2DEE49DF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457200"/>
            <a:ext cx="277749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A44EB985-DC5C-4DAC-9D62-8DC7D0F25A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31610" y="453643"/>
            <a:ext cx="277749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3FCB64ED-B050-4F57-8188-F2332600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81372" y="457200"/>
            <a:ext cx="277749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2BF5D0F4-EA4E-47A5-87BE-9ABB1AF66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3085765"/>
            <a:ext cx="8447150"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479958C0-67DC-4F86-AA91-C9BB89236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95E1B8D6-5183-4C9D-9631-F5831902A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13E38E4B-C21D-14C3-3121-7FE7760F50E9}"/>
              </a:ext>
            </a:extLst>
          </p:cNvPr>
          <p:cNvSpPr>
            <a:spLocks noGrp="1"/>
          </p:cNvSpPr>
          <p:nvPr>
            <p:ph type="title"/>
          </p:nvPr>
        </p:nvSpPr>
        <p:spPr>
          <a:xfrm>
            <a:off x="334899" y="1507414"/>
            <a:ext cx="5721157" cy="3703320"/>
          </a:xfrm>
        </p:spPr>
        <p:txBody>
          <a:bodyPr vert="horz" lIns="91440" tIns="45720" rIns="91440" bIns="45720" rtlCol="0" anchor="b">
            <a:normAutofit/>
          </a:bodyPr>
          <a:lstStyle/>
          <a:p>
            <a:r>
              <a:rPr lang="en-US" sz="4700" b="0" cap="all">
                <a:solidFill>
                  <a:srgbClr val="FFFFFF"/>
                </a:solidFill>
              </a:rPr>
              <a:t>Más de una variable explicativa </a:t>
            </a:r>
          </a:p>
        </p:txBody>
      </p:sp>
      <p:sp>
        <p:nvSpPr>
          <p:cNvPr id="39" name="Rectangle 38">
            <a:extLst>
              <a:ext uri="{FF2B5EF4-FFF2-40B4-BE49-F238E27FC236}">
                <a16:creationId xmlns:a16="http://schemas.microsoft.com/office/drawing/2014/main" id="{85AA17EB-F169-483D-AF02-A7EC2B2D9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899" y="6259649"/>
            <a:ext cx="5721157"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193E18B0-6B75-4819-8AF4-203AD4E0EA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480" y="6259649"/>
            <a:ext cx="2659557" cy="111654"/>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74980625"/>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A4CCFA-DEA6-E002-039A-5C07A463F1CA}"/>
              </a:ext>
            </a:extLst>
          </p:cNvPr>
          <p:cNvSpPr>
            <a:spLocks noGrp="1"/>
          </p:cNvSpPr>
          <p:nvPr>
            <p:ph type="title"/>
          </p:nvPr>
        </p:nvSpPr>
        <p:spPr/>
        <p:txBody>
          <a:bodyPr/>
          <a:lstStyle/>
          <a:p>
            <a:r>
              <a:rPr lang="es-MX" dirty="0"/>
              <a:t>Regresión múltiple</a:t>
            </a:r>
          </a:p>
        </p:txBody>
      </p:sp>
      <p:sp>
        <p:nvSpPr>
          <p:cNvPr id="3" name="Marcador de contenido 2">
            <a:extLst>
              <a:ext uri="{FF2B5EF4-FFF2-40B4-BE49-F238E27FC236}">
                <a16:creationId xmlns:a16="http://schemas.microsoft.com/office/drawing/2014/main" id="{7FEB668F-25ED-9D41-BC8E-225C77CFF4D3}"/>
              </a:ext>
            </a:extLst>
          </p:cNvPr>
          <p:cNvSpPr>
            <a:spLocks noGrp="1"/>
          </p:cNvSpPr>
          <p:nvPr>
            <p:ph idx="1"/>
          </p:nvPr>
        </p:nvSpPr>
        <p:spPr/>
        <p:txBody>
          <a:bodyPr/>
          <a:lstStyle/>
          <a:p>
            <a:r>
              <a:rPr lang="es-MX" dirty="0"/>
              <a:t>La regresión múltiple </a:t>
            </a:r>
            <a:r>
              <a:rPr lang="es-MX" b="1" dirty="0"/>
              <a:t>es una técnica estadística </a:t>
            </a:r>
            <a:r>
              <a:rPr lang="es-MX" dirty="0"/>
              <a:t>que se puede utilizar para analizar la relación entre una sola variable dependiente y varias variables independientes.</a:t>
            </a:r>
          </a:p>
          <a:p>
            <a:r>
              <a:rPr lang="es-MX" dirty="0"/>
              <a:t>El </a:t>
            </a:r>
            <a:r>
              <a:rPr lang="es-MX" b="1" dirty="0"/>
              <a:t>objetivo</a:t>
            </a:r>
            <a:r>
              <a:rPr lang="es-MX" dirty="0"/>
              <a:t> del análisis de regresión múltiple es utilizar las variables independientes cuyos valores se conocen para predecir el valor del valor dependiente único. </a:t>
            </a:r>
          </a:p>
          <a:p>
            <a:r>
              <a:rPr lang="es-MX" dirty="0"/>
              <a:t>Se </a:t>
            </a:r>
            <a:r>
              <a:rPr lang="es-MX" b="1" dirty="0"/>
              <a:t>pondera cada valor predictor</a:t>
            </a:r>
            <a:r>
              <a:rPr lang="es-MX" dirty="0"/>
              <a:t>, y los </a:t>
            </a:r>
            <a:r>
              <a:rPr lang="es-MX" b="1" dirty="0"/>
              <a:t>pesos indican su contribución relativa </a:t>
            </a:r>
            <a:r>
              <a:rPr lang="es-MX" dirty="0"/>
              <a:t>a la predicción general.</a:t>
            </a:r>
          </a:p>
          <a:p>
            <a:r>
              <a:rPr lang="es-MX" dirty="0"/>
              <a:t>En 1908, Pearson usó por primera vez  “regresión múltiple”</a:t>
            </a:r>
          </a:p>
          <a:p>
            <a:r>
              <a:rPr lang="es-MX" dirty="0"/>
              <a:t>Así que estamos aprendiendo una técnica de más de 100 años</a:t>
            </a:r>
          </a:p>
        </p:txBody>
      </p:sp>
    </p:spTree>
    <p:extLst>
      <p:ext uri="{BB962C8B-B14F-4D97-AF65-F5344CB8AC3E}">
        <p14:creationId xmlns:p14="http://schemas.microsoft.com/office/powerpoint/2010/main" val="2998302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2B7D02C-F642-492B-8E97-FDE1C0FDA3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5894" y="1507414"/>
            <a:ext cx="3840191" cy="3903332"/>
          </a:xfrm>
        </p:spPr>
        <p:txBody>
          <a:bodyPr anchor="t">
            <a:normAutofit/>
          </a:bodyPr>
          <a:lstStyle/>
          <a:p>
            <a:pPr>
              <a:defRPr/>
            </a:pPr>
            <a:r>
              <a:rPr lang="es-MX" sz="3500">
                <a:solidFill>
                  <a:schemeClr val="accent2"/>
                </a:solidFill>
              </a:rPr>
              <a:t>La línea de mínimos cuadrados ordinarios</a:t>
            </a:r>
          </a:p>
        </p:txBody>
      </p:sp>
      <p:sp>
        <p:nvSpPr>
          <p:cNvPr id="10" name="Rectangle 9">
            <a:extLst>
              <a:ext uri="{FF2B5EF4-FFF2-40B4-BE49-F238E27FC236}">
                <a16:creationId xmlns:a16="http://schemas.microsoft.com/office/drawing/2014/main" id="{A2D0BA34-24BC-4C63-945A-90AA854E1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453642"/>
            <a:ext cx="8474200"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4800600" y="1507415"/>
            <a:ext cx="3907505" cy="3903331"/>
          </a:xfrm>
          <a:ln w="57150">
            <a:noFill/>
          </a:ln>
        </p:spPr>
        <p:txBody>
          <a:bodyPr rtlCol="0" anchor="t">
            <a:normAutofit/>
          </a:bodyPr>
          <a:lstStyle/>
          <a:p>
            <a:pPr marL="51435" indent="-51435">
              <a:defRPr/>
            </a:pPr>
            <a:r>
              <a:rPr lang="es-MX" sz="1700" dirty="0"/>
              <a:t>La idea de mínimos cuadrados. Para cada observación, hallar la distancia vertical de cada punto de la gráfica de dispersión de una línea de regresión. La línea de regresión de mínimos cuadrados hace que la suma de los cuadrados de estas distancias tan pequeñas como sea posible.</a:t>
            </a:r>
          </a:p>
        </p:txBody>
      </p:sp>
      <p:sp>
        <p:nvSpPr>
          <p:cNvPr id="12" name="Rectangle 11">
            <a:extLst>
              <a:ext uri="{FF2B5EF4-FFF2-40B4-BE49-F238E27FC236}">
                <a16:creationId xmlns:a16="http://schemas.microsoft.com/office/drawing/2014/main" id="{0647415D-11C2-4BA0-A3EE-E0DA219B3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5878019"/>
            <a:ext cx="8474200"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969368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07F755-FE92-C543-AE1C-F4D79BFAE435}"/>
              </a:ext>
            </a:extLst>
          </p:cNvPr>
          <p:cNvSpPr>
            <a:spLocks noGrp="1"/>
          </p:cNvSpPr>
          <p:nvPr>
            <p:ph type="title"/>
          </p:nvPr>
        </p:nvSpPr>
        <p:spPr/>
        <p:txBody>
          <a:bodyPr/>
          <a:lstStyle/>
          <a:p>
            <a:r>
              <a:rPr lang="es-MX" dirty="0"/>
              <a:t>Añadiendo una variable categórica</a:t>
            </a:r>
          </a:p>
        </p:txBody>
      </p:sp>
      <p:pic>
        <p:nvPicPr>
          <p:cNvPr id="34818" name="Picture 2" descr="Imagen">
            <a:extLst>
              <a:ext uri="{FF2B5EF4-FFF2-40B4-BE49-F238E27FC236}">
                <a16:creationId xmlns:a16="http://schemas.microsoft.com/office/drawing/2014/main" id="{5F9B9E16-0DC3-7FA5-9635-72F9136A53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81200"/>
            <a:ext cx="7147977" cy="4396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80106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9144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1782" y="614407"/>
            <a:ext cx="2780608"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D7832000-057F-5D80-D0C5-D51F30BEF195}"/>
              </a:ext>
            </a:extLst>
          </p:cNvPr>
          <p:cNvSpPr>
            <a:spLocks noGrp="1"/>
          </p:cNvSpPr>
          <p:nvPr>
            <p:ph type="title"/>
          </p:nvPr>
        </p:nvSpPr>
        <p:spPr>
          <a:xfrm>
            <a:off x="450941" y="702156"/>
            <a:ext cx="2557337" cy="1013800"/>
          </a:xfrm>
        </p:spPr>
        <p:txBody>
          <a:bodyPr>
            <a:normAutofit/>
          </a:bodyPr>
          <a:lstStyle/>
          <a:p>
            <a:pPr>
              <a:lnSpc>
                <a:spcPct val="90000"/>
              </a:lnSpc>
            </a:pPr>
            <a:r>
              <a:rPr lang="es-MX" sz="2200"/>
              <a:t>Una variable categórica hace grupos</a:t>
            </a:r>
          </a:p>
        </p:txBody>
      </p:sp>
      <p:sp>
        <p:nvSpPr>
          <p:cNvPr id="3" name="Marcador de contenido 2">
            <a:extLst>
              <a:ext uri="{FF2B5EF4-FFF2-40B4-BE49-F238E27FC236}">
                <a16:creationId xmlns:a16="http://schemas.microsoft.com/office/drawing/2014/main" id="{632AFD6B-FEA7-A86C-46BA-D1F114E9C504}"/>
              </a:ext>
            </a:extLst>
          </p:cNvPr>
          <p:cNvSpPr>
            <a:spLocks noGrp="1"/>
          </p:cNvSpPr>
          <p:nvPr>
            <p:ph idx="1"/>
          </p:nvPr>
        </p:nvSpPr>
        <p:spPr>
          <a:xfrm>
            <a:off x="450941" y="1964168"/>
            <a:ext cx="2557336" cy="4036582"/>
          </a:xfrm>
        </p:spPr>
        <p:txBody>
          <a:bodyPr>
            <a:normAutofit/>
          </a:bodyPr>
          <a:lstStyle/>
          <a:p>
            <a:r>
              <a:rPr lang="es-MX">
                <a:solidFill>
                  <a:schemeClr val="bg1"/>
                </a:solidFill>
              </a:rPr>
              <a:t>Y podemos analizar la regresión lineal a través de esos grupos.</a:t>
            </a:r>
          </a:p>
          <a:p>
            <a:r>
              <a:rPr lang="es-MX">
                <a:solidFill>
                  <a:schemeClr val="bg1"/>
                </a:solidFill>
              </a:rPr>
              <a:t> El caso más sencillo será pensar que tenemos dos grupos. </a:t>
            </a:r>
          </a:p>
        </p:txBody>
      </p:sp>
      <p:pic>
        <p:nvPicPr>
          <p:cNvPr id="11" name="Imagen 10">
            <a:extLst>
              <a:ext uri="{FF2B5EF4-FFF2-40B4-BE49-F238E27FC236}">
                <a16:creationId xmlns:a16="http://schemas.microsoft.com/office/drawing/2014/main" id="{4848DAF1-E423-60FA-C3C8-6AB570A1E4FE}"/>
              </a:ext>
            </a:extLst>
          </p:cNvPr>
          <p:cNvPicPr>
            <a:picLocks noChangeAspect="1"/>
          </p:cNvPicPr>
          <p:nvPr/>
        </p:nvPicPr>
        <p:blipFill rotWithShape="1">
          <a:blip r:embed="rId2"/>
          <a:srcRect l="9927" r="20975" b="2"/>
          <a:stretch/>
        </p:blipFill>
        <p:spPr>
          <a:xfrm>
            <a:off x="3653286" y="1111641"/>
            <a:ext cx="4748073" cy="4655348"/>
          </a:xfrm>
          <a:prstGeom prst="rect">
            <a:avLst/>
          </a:prstGeom>
        </p:spPr>
      </p:pic>
      <p:sp>
        <p:nvSpPr>
          <p:cNvPr id="13" name="CuadroTexto 12">
            <a:extLst>
              <a:ext uri="{FF2B5EF4-FFF2-40B4-BE49-F238E27FC236}">
                <a16:creationId xmlns:a16="http://schemas.microsoft.com/office/drawing/2014/main" id="{237D8896-5299-0CC2-9883-F01915E82090}"/>
              </a:ext>
            </a:extLst>
          </p:cNvPr>
          <p:cNvSpPr txBox="1"/>
          <p:nvPr/>
        </p:nvSpPr>
        <p:spPr>
          <a:xfrm>
            <a:off x="3682653" y="6165502"/>
            <a:ext cx="4891083" cy="461665"/>
          </a:xfrm>
          <a:prstGeom prst="rect">
            <a:avLst/>
          </a:prstGeom>
          <a:noFill/>
        </p:spPr>
        <p:txBody>
          <a:bodyPr wrap="none" rtlCol="0">
            <a:spAutoFit/>
          </a:bodyPr>
          <a:lstStyle/>
          <a:p>
            <a:r>
              <a:rPr lang="es-MX" b="0" dirty="0">
                <a:latin typeface="+mn-lt"/>
              </a:rPr>
              <a:t>¿Entonces es como tener dos modelos?</a:t>
            </a:r>
          </a:p>
        </p:txBody>
      </p:sp>
    </p:spTree>
    <p:extLst>
      <p:ext uri="{BB962C8B-B14F-4D97-AF65-F5344CB8AC3E}">
        <p14:creationId xmlns:p14="http://schemas.microsoft.com/office/powerpoint/2010/main" val="32533111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07F755-FE92-C543-AE1C-F4D79BFAE435}"/>
              </a:ext>
            </a:extLst>
          </p:cNvPr>
          <p:cNvSpPr>
            <a:spLocks noGrp="1"/>
          </p:cNvSpPr>
          <p:nvPr>
            <p:ph type="title"/>
          </p:nvPr>
        </p:nvSpPr>
        <p:spPr>
          <a:xfrm>
            <a:off x="435894" y="702156"/>
            <a:ext cx="8272212" cy="1013800"/>
          </a:xfrm>
        </p:spPr>
        <p:txBody>
          <a:bodyPr vert="horz" lIns="91440" tIns="45720" rIns="91440" bIns="45720" rtlCol="0" anchor="b">
            <a:normAutofit/>
          </a:bodyPr>
          <a:lstStyle/>
          <a:p>
            <a:r>
              <a:rPr lang="en-US" b="0" cap="all"/>
              <a:t>Añadiendo una variable categórica</a:t>
            </a:r>
          </a:p>
        </p:txBody>
      </p:sp>
      <p:sp>
        <p:nvSpPr>
          <p:cNvPr id="20" name="Rectangle 9">
            <a:extLst>
              <a:ext uri="{FF2B5EF4-FFF2-40B4-BE49-F238E27FC236}">
                <a16:creationId xmlns:a16="http://schemas.microsoft.com/office/drawing/2014/main" id="{3FE9758B-E361-4084-8D9F-729FA6C4A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899" y="2180496"/>
            <a:ext cx="4053480"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98C284C4-9466-4E15-1AF5-015D10F080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4899" y="1984970"/>
            <a:ext cx="4875533" cy="4436734"/>
          </a:xfrm>
          <a:prstGeom prst="rect">
            <a:avLst/>
          </a:prstGeom>
        </p:spPr>
      </p:pic>
      <p:sp>
        <p:nvSpPr>
          <p:cNvPr id="3" name="CuadroTexto 2">
            <a:extLst>
              <a:ext uri="{FF2B5EF4-FFF2-40B4-BE49-F238E27FC236}">
                <a16:creationId xmlns:a16="http://schemas.microsoft.com/office/drawing/2014/main" id="{BF59A289-6DB6-7607-C6A1-70E857840BAA}"/>
              </a:ext>
            </a:extLst>
          </p:cNvPr>
          <p:cNvSpPr txBox="1"/>
          <p:nvPr/>
        </p:nvSpPr>
        <p:spPr>
          <a:xfrm>
            <a:off x="5638800" y="2180496"/>
            <a:ext cx="3069304" cy="4045683"/>
          </a:xfrm>
          <a:prstGeom prst="rect">
            <a:avLst/>
          </a:prstGeom>
        </p:spPr>
        <p:txBody>
          <a:bodyPr vert="horz" lIns="91440" tIns="45720" rIns="91440" bIns="45720" rtlCol="0" anchor="ctr">
            <a:normAutofit/>
          </a:bodyPr>
          <a:lstStyle/>
          <a:p>
            <a:pPr defTabSz="457200" eaLnBrk="1" hangingPunct="1">
              <a:spcBef>
                <a:spcPct val="20000"/>
              </a:spcBef>
              <a:spcAft>
                <a:spcPts val="600"/>
              </a:spcAft>
              <a:buClr>
                <a:schemeClr val="accent2"/>
              </a:buClr>
              <a:buSzPct val="92000"/>
              <a:buFont typeface="Wingdings 2" panose="05020102010507070707" pitchFamily="18" charset="2"/>
              <a:buChar char=""/>
            </a:pPr>
            <a:r>
              <a:rPr lang="en-US" b="0" dirty="0">
                <a:solidFill>
                  <a:schemeClr val="tx2"/>
                </a:solidFill>
                <a:latin typeface="+mn-lt"/>
              </a:rPr>
              <a:t>Una variable </a:t>
            </a:r>
            <a:r>
              <a:rPr lang="en-US" b="0" dirty="0" err="1">
                <a:solidFill>
                  <a:schemeClr val="tx2"/>
                </a:solidFill>
                <a:latin typeface="+mn-lt"/>
              </a:rPr>
              <a:t>categórica</a:t>
            </a:r>
            <a:r>
              <a:rPr lang="en-US" b="0" dirty="0">
                <a:solidFill>
                  <a:schemeClr val="tx2"/>
                </a:solidFill>
                <a:latin typeface="+mn-lt"/>
              </a:rPr>
              <a:t> </a:t>
            </a:r>
            <a:r>
              <a:rPr lang="en-US" b="0" dirty="0" err="1">
                <a:solidFill>
                  <a:schemeClr val="tx2"/>
                </a:solidFill>
                <a:latin typeface="+mn-lt"/>
              </a:rPr>
              <a:t>nos</a:t>
            </a:r>
            <a:r>
              <a:rPr lang="en-US" b="0" dirty="0">
                <a:solidFill>
                  <a:schemeClr val="tx2"/>
                </a:solidFill>
                <a:latin typeface="+mn-lt"/>
              </a:rPr>
              <a:t> divide a la población </a:t>
            </a:r>
            <a:r>
              <a:rPr lang="en-US" b="0" dirty="0" err="1">
                <a:solidFill>
                  <a:schemeClr val="tx2"/>
                </a:solidFill>
                <a:latin typeface="+mn-lt"/>
              </a:rPr>
              <a:t>en</a:t>
            </a:r>
            <a:r>
              <a:rPr lang="en-US" b="0" dirty="0">
                <a:solidFill>
                  <a:schemeClr val="tx2"/>
                </a:solidFill>
                <a:latin typeface="+mn-lt"/>
              </a:rPr>
              <a:t> </a:t>
            </a:r>
            <a:r>
              <a:rPr lang="en-US" b="0" dirty="0" err="1">
                <a:solidFill>
                  <a:schemeClr val="tx2"/>
                </a:solidFill>
                <a:latin typeface="+mn-lt"/>
              </a:rPr>
              <a:t>grupos</a:t>
            </a:r>
            <a:endParaRPr lang="en-US" b="0" dirty="0">
              <a:solidFill>
                <a:schemeClr val="tx2"/>
              </a:solidFill>
              <a:latin typeface="+mn-lt"/>
            </a:endParaRPr>
          </a:p>
          <a:p>
            <a:pPr defTabSz="457200" eaLnBrk="1" hangingPunct="1">
              <a:spcBef>
                <a:spcPct val="20000"/>
              </a:spcBef>
              <a:spcAft>
                <a:spcPts val="600"/>
              </a:spcAft>
              <a:buClr>
                <a:schemeClr val="accent2"/>
              </a:buClr>
              <a:buSzPct val="92000"/>
              <a:buFont typeface="Wingdings 2" panose="05020102010507070707" pitchFamily="18" charset="2"/>
              <a:buChar char=""/>
            </a:pPr>
            <a:r>
              <a:rPr lang="en-US" b="0" dirty="0">
                <a:solidFill>
                  <a:schemeClr val="tx2"/>
                </a:solidFill>
                <a:latin typeface="+mn-lt"/>
              </a:rPr>
              <a:t>Una </a:t>
            </a:r>
            <a:r>
              <a:rPr lang="en-US" b="0" dirty="0" err="1">
                <a:solidFill>
                  <a:schemeClr val="tx2"/>
                </a:solidFill>
                <a:latin typeface="+mn-lt"/>
              </a:rPr>
              <a:t>relación</a:t>
            </a:r>
            <a:r>
              <a:rPr lang="en-US" b="0" dirty="0">
                <a:solidFill>
                  <a:schemeClr val="tx2"/>
                </a:solidFill>
                <a:latin typeface="+mn-lt"/>
              </a:rPr>
              <a:t> </a:t>
            </a:r>
            <a:r>
              <a:rPr lang="en-US" b="0" dirty="0" err="1">
                <a:solidFill>
                  <a:schemeClr val="tx2"/>
                </a:solidFill>
                <a:latin typeface="+mn-lt"/>
              </a:rPr>
              <a:t>puede</a:t>
            </a:r>
            <a:r>
              <a:rPr lang="en-US" b="0" dirty="0">
                <a:solidFill>
                  <a:schemeClr val="tx2"/>
                </a:solidFill>
                <a:latin typeface="+mn-lt"/>
              </a:rPr>
              <a:t> </a:t>
            </a:r>
            <a:r>
              <a:rPr lang="en-US" b="0" dirty="0" err="1">
                <a:solidFill>
                  <a:schemeClr val="tx2"/>
                </a:solidFill>
                <a:latin typeface="+mn-lt"/>
              </a:rPr>
              <a:t>variar</a:t>
            </a:r>
            <a:r>
              <a:rPr lang="en-US" b="0" dirty="0">
                <a:solidFill>
                  <a:schemeClr val="tx2"/>
                </a:solidFill>
                <a:latin typeface="+mn-lt"/>
              </a:rPr>
              <a:t> a lo largo de </a:t>
            </a:r>
            <a:r>
              <a:rPr lang="en-US" b="0" dirty="0" err="1">
                <a:solidFill>
                  <a:schemeClr val="tx2"/>
                </a:solidFill>
                <a:latin typeface="+mn-lt"/>
              </a:rPr>
              <a:t>los</a:t>
            </a:r>
            <a:r>
              <a:rPr lang="en-US" b="0" dirty="0">
                <a:solidFill>
                  <a:schemeClr val="tx2"/>
                </a:solidFill>
                <a:latin typeface="+mn-lt"/>
              </a:rPr>
              <a:t> </a:t>
            </a:r>
            <a:r>
              <a:rPr lang="en-US" b="0" dirty="0" err="1">
                <a:solidFill>
                  <a:schemeClr val="tx2"/>
                </a:solidFill>
                <a:latin typeface="+mn-lt"/>
              </a:rPr>
              <a:t>grupos</a:t>
            </a:r>
            <a:r>
              <a:rPr lang="en-US" b="0" dirty="0">
                <a:solidFill>
                  <a:schemeClr val="tx2"/>
                </a:solidFill>
                <a:latin typeface="+mn-lt"/>
              </a:rPr>
              <a:t>.</a:t>
            </a:r>
          </a:p>
          <a:p>
            <a:pPr defTabSz="457200" eaLnBrk="1" hangingPunct="1">
              <a:spcBef>
                <a:spcPct val="20000"/>
              </a:spcBef>
              <a:spcAft>
                <a:spcPts val="600"/>
              </a:spcAft>
              <a:buClr>
                <a:schemeClr val="accent2"/>
              </a:buClr>
              <a:buSzPct val="92000"/>
              <a:buFont typeface="Wingdings 2" panose="05020102010507070707" pitchFamily="18" charset="2"/>
              <a:buChar char=""/>
            </a:pPr>
            <a:r>
              <a:rPr lang="en-US" b="0" dirty="0">
                <a:solidFill>
                  <a:schemeClr val="tx2"/>
                </a:solidFill>
                <a:latin typeface="+mn-lt"/>
              </a:rPr>
              <a:t> Por </a:t>
            </a:r>
            <a:r>
              <a:rPr lang="en-US" b="0" dirty="0" err="1">
                <a:solidFill>
                  <a:schemeClr val="tx2"/>
                </a:solidFill>
                <a:latin typeface="+mn-lt"/>
              </a:rPr>
              <a:t>el</a:t>
            </a:r>
            <a:r>
              <a:rPr lang="en-US" b="0" dirty="0">
                <a:solidFill>
                  <a:schemeClr val="tx2"/>
                </a:solidFill>
                <a:latin typeface="+mn-lt"/>
              </a:rPr>
              <a:t> </a:t>
            </a:r>
            <a:r>
              <a:rPr lang="en-US" b="0" dirty="0" err="1">
                <a:solidFill>
                  <a:schemeClr val="tx2"/>
                </a:solidFill>
                <a:latin typeface="+mn-lt"/>
              </a:rPr>
              <a:t>momento</a:t>
            </a:r>
            <a:r>
              <a:rPr lang="en-US" b="0" dirty="0">
                <a:solidFill>
                  <a:schemeClr val="tx2"/>
                </a:solidFill>
                <a:latin typeface="+mn-lt"/>
              </a:rPr>
              <a:t> </a:t>
            </a:r>
            <a:r>
              <a:rPr lang="en-US" b="0" dirty="0" err="1">
                <a:solidFill>
                  <a:schemeClr val="tx2"/>
                </a:solidFill>
                <a:latin typeface="+mn-lt"/>
              </a:rPr>
              <a:t>sólo</a:t>
            </a:r>
            <a:r>
              <a:rPr lang="en-US" b="0" dirty="0">
                <a:solidFill>
                  <a:schemeClr val="tx2"/>
                </a:solidFill>
                <a:latin typeface="+mn-lt"/>
              </a:rPr>
              <a:t> </a:t>
            </a:r>
            <a:r>
              <a:rPr lang="en-US" b="0" dirty="0" err="1">
                <a:solidFill>
                  <a:schemeClr val="tx2"/>
                </a:solidFill>
                <a:latin typeface="+mn-lt"/>
              </a:rPr>
              <a:t>veremos</a:t>
            </a:r>
            <a:r>
              <a:rPr lang="en-US" b="0" dirty="0">
                <a:solidFill>
                  <a:schemeClr val="tx2"/>
                </a:solidFill>
                <a:latin typeface="+mn-lt"/>
              </a:rPr>
              <a:t> </a:t>
            </a:r>
            <a:r>
              <a:rPr lang="en-US" b="0" dirty="0" err="1">
                <a:solidFill>
                  <a:schemeClr val="tx2"/>
                </a:solidFill>
                <a:latin typeface="+mn-lt"/>
              </a:rPr>
              <a:t>cambios</a:t>
            </a:r>
            <a:r>
              <a:rPr lang="en-US" b="0" dirty="0">
                <a:solidFill>
                  <a:schemeClr val="tx2"/>
                </a:solidFill>
                <a:latin typeface="+mn-lt"/>
              </a:rPr>
              <a:t> </a:t>
            </a:r>
            <a:r>
              <a:rPr lang="en-US" b="0" dirty="0" err="1">
                <a:solidFill>
                  <a:schemeClr val="tx2"/>
                </a:solidFill>
                <a:latin typeface="+mn-lt"/>
              </a:rPr>
              <a:t>en</a:t>
            </a:r>
            <a:r>
              <a:rPr lang="en-US" b="0" dirty="0">
                <a:solidFill>
                  <a:schemeClr val="tx2"/>
                </a:solidFill>
                <a:latin typeface="+mn-lt"/>
              </a:rPr>
              <a:t> </a:t>
            </a:r>
            <a:r>
              <a:rPr lang="en-US" b="0" dirty="0" err="1">
                <a:solidFill>
                  <a:schemeClr val="tx2"/>
                </a:solidFill>
                <a:latin typeface="+mn-lt"/>
              </a:rPr>
              <a:t>el</a:t>
            </a:r>
            <a:r>
              <a:rPr lang="en-US" b="0" dirty="0">
                <a:solidFill>
                  <a:schemeClr val="tx2"/>
                </a:solidFill>
                <a:latin typeface="+mn-lt"/>
              </a:rPr>
              <a:t> </a:t>
            </a:r>
            <a:r>
              <a:rPr lang="en-US" b="0" dirty="0" err="1">
                <a:solidFill>
                  <a:schemeClr val="tx2"/>
                </a:solidFill>
                <a:latin typeface="+mn-lt"/>
              </a:rPr>
              <a:t>intercepto</a:t>
            </a:r>
            <a:endParaRPr lang="en-US" b="0" dirty="0">
              <a:solidFill>
                <a:schemeClr val="tx2"/>
              </a:solidFill>
              <a:latin typeface="+mn-lt"/>
            </a:endParaRPr>
          </a:p>
        </p:txBody>
      </p:sp>
    </p:spTree>
    <p:extLst>
      <p:ext uri="{BB962C8B-B14F-4D97-AF65-F5344CB8AC3E}">
        <p14:creationId xmlns:p14="http://schemas.microsoft.com/office/powerpoint/2010/main" val="5695430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70130DC-F780-43D2-B26A-92EACD789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5CC35E-AF53-0683-0C57-6643D293DD28}"/>
              </a:ext>
            </a:extLst>
          </p:cNvPr>
          <p:cNvSpPr>
            <a:spLocks noGrp="1"/>
          </p:cNvSpPr>
          <p:nvPr>
            <p:ph type="title"/>
          </p:nvPr>
        </p:nvSpPr>
        <p:spPr>
          <a:xfrm>
            <a:off x="435894" y="641653"/>
            <a:ext cx="8272212" cy="1095560"/>
          </a:xfrm>
        </p:spPr>
        <p:txBody>
          <a:bodyPr anchor="ctr">
            <a:normAutofit/>
          </a:bodyPr>
          <a:lstStyle/>
          <a:p>
            <a:pPr marL="306000" lvl="0" indent="-306000" algn="ctr">
              <a:spcBef>
                <a:spcPct val="20000"/>
              </a:spcBef>
              <a:spcAft>
                <a:spcPts val="600"/>
              </a:spcAft>
            </a:pPr>
            <a:r>
              <a:rPr lang="es-MX" b="0" cap="none" dirty="0">
                <a:solidFill>
                  <a:schemeClr val="accent2"/>
                </a:solidFill>
                <a:ea typeface="+mn-ea"/>
                <a:cs typeface="+mn-cs"/>
              </a:rPr>
              <a:t>y=</a:t>
            </a:r>
            <a:r>
              <a:rPr lang="el-GR" b="0" cap="none" dirty="0">
                <a:solidFill>
                  <a:schemeClr val="accent2"/>
                </a:solidFill>
                <a:ea typeface="+mn-ea"/>
                <a:cs typeface="+mn-cs"/>
              </a:rPr>
              <a:t>β</a:t>
            </a:r>
            <a:r>
              <a:rPr lang="es-MX" b="0" cap="none" dirty="0">
                <a:solidFill>
                  <a:schemeClr val="accent2"/>
                </a:solidFill>
                <a:ea typeface="+mn-ea"/>
                <a:cs typeface="+mn-cs"/>
              </a:rPr>
              <a:t>o+</a:t>
            </a:r>
            <a:r>
              <a:rPr lang="el-GR" b="0" cap="none" dirty="0">
                <a:solidFill>
                  <a:schemeClr val="accent2"/>
                </a:solidFill>
                <a:ea typeface="+mn-ea"/>
                <a:cs typeface="+mn-cs"/>
              </a:rPr>
              <a:t>β</a:t>
            </a:r>
            <a:r>
              <a:rPr lang="el-GR" b="0" cap="none" baseline="-25000" dirty="0">
                <a:solidFill>
                  <a:schemeClr val="accent2"/>
                </a:solidFill>
                <a:ea typeface="+mn-ea"/>
                <a:cs typeface="+mn-cs"/>
              </a:rPr>
              <a:t>1</a:t>
            </a:r>
            <a:r>
              <a:rPr lang="es-MX" b="0" cap="none" dirty="0">
                <a:solidFill>
                  <a:schemeClr val="accent2"/>
                </a:solidFill>
                <a:ea typeface="+mn-ea"/>
                <a:cs typeface="+mn-cs"/>
              </a:rPr>
              <a:t>x</a:t>
            </a:r>
            <a:r>
              <a:rPr lang="es-MX" b="0" cap="none" baseline="-25000" dirty="0">
                <a:solidFill>
                  <a:schemeClr val="accent2"/>
                </a:solidFill>
                <a:ea typeface="+mn-ea"/>
                <a:cs typeface="+mn-cs"/>
              </a:rPr>
              <a:t>1</a:t>
            </a:r>
            <a:r>
              <a:rPr lang="es-MX" b="0" cap="none" dirty="0">
                <a:solidFill>
                  <a:schemeClr val="accent2"/>
                </a:solidFill>
                <a:ea typeface="+mn-ea"/>
                <a:cs typeface="+mn-cs"/>
              </a:rPr>
              <a:t>+</a:t>
            </a:r>
            <a:r>
              <a:rPr lang="el-GR" b="0" cap="none" dirty="0">
                <a:solidFill>
                  <a:schemeClr val="accent2"/>
                </a:solidFill>
                <a:ea typeface="+mn-ea"/>
                <a:cs typeface="+mn-cs"/>
              </a:rPr>
              <a:t>δ</a:t>
            </a:r>
            <a:r>
              <a:rPr lang="el-GR" b="0" cap="none" baseline="-25000" dirty="0">
                <a:solidFill>
                  <a:schemeClr val="accent2"/>
                </a:solidFill>
                <a:ea typeface="+mn-ea"/>
                <a:cs typeface="+mn-cs"/>
              </a:rPr>
              <a:t>2</a:t>
            </a:r>
            <a:r>
              <a:rPr lang="es-MX" b="0" cap="none" dirty="0">
                <a:solidFill>
                  <a:schemeClr val="accent2"/>
                </a:solidFill>
                <a:ea typeface="+mn-ea"/>
                <a:cs typeface="+mn-cs"/>
              </a:rPr>
              <a:t>x</a:t>
            </a:r>
            <a:r>
              <a:rPr lang="es-MX" b="0" cap="none" baseline="-25000" dirty="0">
                <a:solidFill>
                  <a:schemeClr val="accent2"/>
                </a:solidFill>
                <a:ea typeface="+mn-ea"/>
                <a:cs typeface="+mn-cs"/>
              </a:rPr>
              <a:t>2</a:t>
            </a:r>
            <a:r>
              <a:rPr lang="es-MX" b="0" cap="none" dirty="0">
                <a:solidFill>
                  <a:schemeClr val="accent2"/>
                </a:solidFill>
                <a:ea typeface="+mn-ea"/>
                <a:cs typeface="+mn-cs"/>
              </a:rPr>
              <a:t>+</a:t>
            </a:r>
            <a:r>
              <a:rPr lang="el-GR" b="0" cap="none" dirty="0">
                <a:solidFill>
                  <a:schemeClr val="accent2"/>
                </a:solidFill>
                <a:ea typeface="+mn-ea"/>
                <a:cs typeface="+mn-cs"/>
              </a:rPr>
              <a:t>ϵ</a:t>
            </a:r>
            <a:endParaRPr lang="es-MX" dirty="0">
              <a:solidFill>
                <a:schemeClr val="accent2"/>
              </a:solidFill>
            </a:endParaRPr>
          </a:p>
        </p:txBody>
      </p:sp>
      <p:sp>
        <p:nvSpPr>
          <p:cNvPr id="10" name="Rectangle 9">
            <a:extLst>
              <a:ext uri="{FF2B5EF4-FFF2-40B4-BE49-F238E27FC236}">
                <a16:creationId xmlns:a16="http://schemas.microsoft.com/office/drawing/2014/main" id="{17676E0E-5B44-4166-8EDD-CFDBAC62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899" y="457201"/>
            <a:ext cx="847420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contenido 2">
            <a:extLst>
              <a:ext uri="{FF2B5EF4-FFF2-40B4-BE49-F238E27FC236}">
                <a16:creationId xmlns:a16="http://schemas.microsoft.com/office/drawing/2014/main" id="{46C09F63-1AFC-2049-1882-7FADBD838F12}"/>
              </a:ext>
            </a:extLst>
          </p:cNvPr>
          <p:cNvSpPr>
            <a:spLocks noGrp="1"/>
          </p:cNvSpPr>
          <p:nvPr>
            <p:ph idx="1"/>
          </p:nvPr>
        </p:nvSpPr>
        <p:spPr>
          <a:xfrm>
            <a:off x="435894" y="1879600"/>
            <a:ext cx="8272211" cy="4673600"/>
          </a:xfrm>
        </p:spPr>
        <p:txBody>
          <a:bodyPr>
            <a:normAutofit fontScale="92500" lnSpcReduction="10000"/>
          </a:bodyPr>
          <a:lstStyle/>
          <a:p>
            <a:pPr>
              <a:lnSpc>
                <a:spcPct val="90000"/>
              </a:lnSpc>
            </a:pPr>
            <a:endParaRPr lang="es-ES" sz="1600" dirty="0">
              <a:solidFill>
                <a:schemeClr val="accent2">
                  <a:lumMod val="50000"/>
                </a:schemeClr>
              </a:solidFill>
            </a:endParaRPr>
          </a:p>
          <a:p>
            <a:pPr>
              <a:lnSpc>
                <a:spcPct val="90000"/>
              </a:lnSpc>
            </a:pPr>
            <a:r>
              <a:rPr lang="es-ES" sz="2000" dirty="0">
                <a:solidFill>
                  <a:schemeClr val="accent2">
                    <a:lumMod val="50000"/>
                  </a:schemeClr>
                </a:solidFill>
              </a:rPr>
              <a:t>Sea x2, una variable </a:t>
            </a:r>
            <a:r>
              <a:rPr lang="es-ES" sz="2000" i="1" dirty="0">
                <a:solidFill>
                  <a:schemeClr val="accent2">
                    <a:lumMod val="50000"/>
                  </a:schemeClr>
                </a:solidFill>
              </a:rPr>
              <a:t>“</a:t>
            </a:r>
            <a:r>
              <a:rPr lang="es-ES" sz="2000" i="1" dirty="0" err="1">
                <a:solidFill>
                  <a:schemeClr val="accent2">
                    <a:lumMod val="50000"/>
                  </a:schemeClr>
                </a:solidFill>
              </a:rPr>
              <a:t>dummy</a:t>
            </a:r>
            <a:r>
              <a:rPr lang="es-ES" sz="2000" i="1" dirty="0">
                <a:solidFill>
                  <a:schemeClr val="accent2">
                    <a:lumMod val="50000"/>
                  </a:schemeClr>
                </a:solidFill>
              </a:rPr>
              <a:t>”. </a:t>
            </a:r>
            <a:r>
              <a:rPr lang="es-ES" sz="2000" dirty="0">
                <a:solidFill>
                  <a:schemeClr val="accent2">
                    <a:lumMod val="50000"/>
                  </a:schemeClr>
                </a:solidFill>
              </a:rPr>
              <a:t>Es decir es categórica pero la codificamos como un número (no es realmente numérica). Puede tomar valores de 0 y 1.</a:t>
            </a:r>
          </a:p>
          <a:p>
            <a:pPr>
              <a:lnSpc>
                <a:spcPct val="90000"/>
              </a:lnSpc>
            </a:pPr>
            <a:r>
              <a:rPr lang="es-ES" sz="2000" dirty="0">
                <a:solidFill>
                  <a:schemeClr val="accent2">
                    <a:lumMod val="50000"/>
                  </a:schemeClr>
                </a:solidFill>
              </a:rPr>
              <a:t>Sea x2=1 cuando es mujer, x2=0 cuando es varón</a:t>
            </a:r>
          </a:p>
          <a:p>
            <a:pPr>
              <a:lnSpc>
                <a:spcPct val="90000"/>
              </a:lnSpc>
            </a:pPr>
            <a:r>
              <a:rPr lang="es-ES" sz="2000" dirty="0">
                <a:solidFill>
                  <a:schemeClr val="accent2">
                    <a:lumMod val="50000"/>
                  </a:schemeClr>
                </a:solidFill>
              </a:rPr>
              <a:t>Cuando x2=1 el modelo se escribe </a:t>
            </a:r>
          </a:p>
          <a:p>
            <a:pPr>
              <a:lnSpc>
                <a:spcPct val="90000"/>
              </a:lnSpc>
            </a:pPr>
            <a:r>
              <a:rPr lang="es-MX" sz="2000" dirty="0">
                <a:solidFill>
                  <a:schemeClr val="accent2">
                    <a:lumMod val="50000"/>
                  </a:schemeClr>
                </a:solidFill>
              </a:rPr>
              <a:t>y=</a:t>
            </a:r>
            <a:r>
              <a:rPr lang="el-GR" sz="2000" dirty="0">
                <a:solidFill>
                  <a:schemeClr val="accent2">
                    <a:lumMod val="50000"/>
                  </a:schemeClr>
                </a:solidFill>
              </a:rPr>
              <a:t>β</a:t>
            </a:r>
            <a:r>
              <a:rPr lang="es-MX" sz="2000" dirty="0">
                <a:solidFill>
                  <a:schemeClr val="accent2">
                    <a:lumMod val="50000"/>
                  </a:schemeClr>
                </a:solidFill>
              </a:rPr>
              <a:t>o+</a:t>
            </a:r>
            <a:r>
              <a:rPr lang="el-GR" sz="2000" dirty="0">
                <a:solidFill>
                  <a:schemeClr val="accent2">
                    <a:lumMod val="50000"/>
                  </a:schemeClr>
                </a:solidFill>
              </a:rPr>
              <a:t>β</a:t>
            </a:r>
            <a:r>
              <a:rPr lang="el-GR" sz="2000" baseline="-25000" dirty="0">
                <a:solidFill>
                  <a:schemeClr val="accent2">
                    <a:lumMod val="50000"/>
                  </a:schemeClr>
                </a:solidFill>
              </a:rPr>
              <a:t>1</a:t>
            </a:r>
            <a:r>
              <a:rPr lang="es-MX" sz="2000" dirty="0">
                <a:solidFill>
                  <a:schemeClr val="accent2">
                    <a:lumMod val="50000"/>
                  </a:schemeClr>
                </a:solidFill>
              </a:rPr>
              <a:t>x</a:t>
            </a:r>
            <a:r>
              <a:rPr lang="es-MX" sz="2000" baseline="-25000" dirty="0">
                <a:solidFill>
                  <a:schemeClr val="accent2">
                    <a:lumMod val="50000"/>
                  </a:schemeClr>
                </a:solidFill>
              </a:rPr>
              <a:t>1</a:t>
            </a:r>
            <a:r>
              <a:rPr lang="es-MX" sz="2000" dirty="0">
                <a:solidFill>
                  <a:schemeClr val="accent2">
                    <a:lumMod val="50000"/>
                  </a:schemeClr>
                </a:solidFill>
              </a:rPr>
              <a:t>+</a:t>
            </a:r>
            <a:r>
              <a:rPr lang="el-GR" sz="2000" dirty="0">
                <a:solidFill>
                  <a:schemeClr val="accent2">
                    <a:lumMod val="50000"/>
                  </a:schemeClr>
                </a:solidFill>
              </a:rPr>
              <a:t>δ</a:t>
            </a:r>
            <a:r>
              <a:rPr lang="el-GR" sz="2000" baseline="-25000" dirty="0">
                <a:solidFill>
                  <a:schemeClr val="accent2">
                    <a:lumMod val="50000"/>
                  </a:schemeClr>
                </a:solidFill>
              </a:rPr>
              <a:t>2</a:t>
            </a:r>
            <a:r>
              <a:rPr lang="es-ES" sz="2000" dirty="0">
                <a:solidFill>
                  <a:schemeClr val="accent2">
                    <a:lumMod val="50000"/>
                  </a:schemeClr>
                </a:solidFill>
              </a:rPr>
              <a:t>*1</a:t>
            </a:r>
            <a:r>
              <a:rPr lang="es-MX" sz="2000" dirty="0">
                <a:solidFill>
                  <a:schemeClr val="accent2">
                    <a:lumMod val="50000"/>
                  </a:schemeClr>
                </a:solidFill>
              </a:rPr>
              <a:t>+</a:t>
            </a:r>
            <a:r>
              <a:rPr lang="el-GR" sz="2000" dirty="0">
                <a:solidFill>
                  <a:schemeClr val="accent2">
                    <a:lumMod val="50000"/>
                  </a:schemeClr>
                </a:solidFill>
              </a:rPr>
              <a:t>ϵ</a:t>
            </a:r>
            <a:endParaRPr lang="es-ES" sz="2000" dirty="0">
              <a:solidFill>
                <a:schemeClr val="accent2">
                  <a:lumMod val="50000"/>
                </a:schemeClr>
              </a:solidFill>
            </a:endParaRPr>
          </a:p>
          <a:p>
            <a:pPr>
              <a:lnSpc>
                <a:spcPct val="90000"/>
              </a:lnSpc>
            </a:pPr>
            <a:r>
              <a:rPr lang="es-MX" sz="2000" dirty="0">
                <a:solidFill>
                  <a:schemeClr val="accent2">
                    <a:lumMod val="50000"/>
                  </a:schemeClr>
                </a:solidFill>
              </a:rPr>
              <a:t>y=(</a:t>
            </a:r>
            <a:r>
              <a:rPr lang="el-GR" sz="2000" dirty="0">
                <a:solidFill>
                  <a:schemeClr val="accent2">
                    <a:lumMod val="50000"/>
                  </a:schemeClr>
                </a:solidFill>
              </a:rPr>
              <a:t>β</a:t>
            </a:r>
            <a:r>
              <a:rPr lang="es-MX" sz="2000" dirty="0">
                <a:solidFill>
                  <a:schemeClr val="accent2">
                    <a:lumMod val="50000"/>
                  </a:schemeClr>
                </a:solidFill>
              </a:rPr>
              <a:t>o+</a:t>
            </a:r>
            <a:r>
              <a:rPr lang="el-GR" sz="2000" dirty="0">
                <a:solidFill>
                  <a:schemeClr val="accent2">
                    <a:lumMod val="50000"/>
                  </a:schemeClr>
                </a:solidFill>
              </a:rPr>
              <a:t>δ</a:t>
            </a:r>
            <a:r>
              <a:rPr lang="el-GR" sz="2000" baseline="-25000" dirty="0">
                <a:solidFill>
                  <a:schemeClr val="accent2">
                    <a:lumMod val="50000"/>
                  </a:schemeClr>
                </a:solidFill>
              </a:rPr>
              <a:t>2</a:t>
            </a:r>
            <a:r>
              <a:rPr lang="es-MX" sz="2000" dirty="0">
                <a:solidFill>
                  <a:schemeClr val="accent2">
                    <a:lumMod val="50000"/>
                  </a:schemeClr>
                </a:solidFill>
              </a:rPr>
              <a:t> )+</a:t>
            </a:r>
            <a:r>
              <a:rPr lang="el-GR" sz="2000" dirty="0">
                <a:solidFill>
                  <a:schemeClr val="accent2">
                    <a:lumMod val="50000"/>
                  </a:schemeClr>
                </a:solidFill>
              </a:rPr>
              <a:t>β</a:t>
            </a:r>
            <a:r>
              <a:rPr lang="el-GR" sz="2000" baseline="-25000" dirty="0">
                <a:solidFill>
                  <a:schemeClr val="accent2">
                    <a:lumMod val="50000"/>
                  </a:schemeClr>
                </a:solidFill>
              </a:rPr>
              <a:t>1</a:t>
            </a:r>
            <a:r>
              <a:rPr lang="es-MX" sz="2000" dirty="0">
                <a:solidFill>
                  <a:schemeClr val="accent2">
                    <a:lumMod val="50000"/>
                  </a:schemeClr>
                </a:solidFill>
              </a:rPr>
              <a:t>x</a:t>
            </a:r>
            <a:r>
              <a:rPr lang="es-MX" sz="2000" baseline="-25000" dirty="0">
                <a:solidFill>
                  <a:schemeClr val="accent2">
                    <a:lumMod val="50000"/>
                  </a:schemeClr>
                </a:solidFill>
              </a:rPr>
              <a:t>1</a:t>
            </a:r>
            <a:r>
              <a:rPr lang="es-MX" sz="2000" dirty="0">
                <a:solidFill>
                  <a:schemeClr val="accent2">
                    <a:lumMod val="50000"/>
                  </a:schemeClr>
                </a:solidFill>
              </a:rPr>
              <a:t>+</a:t>
            </a:r>
            <a:r>
              <a:rPr lang="es-MX" sz="2000" baseline="-25000" dirty="0">
                <a:solidFill>
                  <a:schemeClr val="accent2">
                    <a:lumMod val="50000"/>
                  </a:schemeClr>
                </a:solidFill>
              </a:rPr>
              <a:t> </a:t>
            </a:r>
            <a:r>
              <a:rPr lang="el-GR" sz="2000" dirty="0">
                <a:solidFill>
                  <a:schemeClr val="accent2">
                    <a:lumMod val="50000"/>
                  </a:schemeClr>
                </a:solidFill>
              </a:rPr>
              <a:t>ϵ</a:t>
            </a:r>
            <a:endParaRPr lang="es-ES" sz="2000" dirty="0">
              <a:solidFill>
                <a:schemeClr val="accent2">
                  <a:lumMod val="50000"/>
                </a:schemeClr>
              </a:solidFill>
            </a:endParaRPr>
          </a:p>
          <a:p>
            <a:pPr>
              <a:lnSpc>
                <a:spcPct val="90000"/>
              </a:lnSpc>
            </a:pPr>
            <a:endParaRPr lang="es-ES" sz="2000" dirty="0">
              <a:solidFill>
                <a:schemeClr val="accent2">
                  <a:lumMod val="50000"/>
                </a:schemeClr>
              </a:solidFill>
            </a:endParaRPr>
          </a:p>
          <a:p>
            <a:pPr>
              <a:lnSpc>
                <a:spcPct val="90000"/>
              </a:lnSpc>
            </a:pPr>
            <a:r>
              <a:rPr lang="es-ES" sz="2000" dirty="0">
                <a:solidFill>
                  <a:schemeClr val="accent2">
                    <a:lumMod val="50000"/>
                  </a:schemeClr>
                </a:solidFill>
              </a:rPr>
              <a:t>Cuando x2=2 el modelo se escribe </a:t>
            </a:r>
          </a:p>
          <a:p>
            <a:pPr>
              <a:lnSpc>
                <a:spcPct val="90000"/>
              </a:lnSpc>
            </a:pPr>
            <a:r>
              <a:rPr lang="es-MX" sz="2000" dirty="0">
                <a:solidFill>
                  <a:schemeClr val="accent2">
                    <a:lumMod val="50000"/>
                  </a:schemeClr>
                </a:solidFill>
              </a:rPr>
              <a:t>y=</a:t>
            </a:r>
            <a:r>
              <a:rPr lang="el-GR" sz="2000" dirty="0">
                <a:solidFill>
                  <a:schemeClr val="accent2">
                    <a:lumMod val="50000"/>
                  </a:schemeClr>
                </a:solidFill>
              </a:rPr>
              <a:t>β</a:t>
            </a:r>
            <a:r>
              <a:rPr lang="es-MX" sz="2000" dirty="0">
                <a:solidFill>
                  <a:schemeClr val="accent2">
                    <a:lumMod val="50000"/>
                  </a:schemeClr>
                </a:solidFill>
              </a:rPr>
              <a:t>o+</a:t>
            </a:r>
            <a:r>
              <a:rPr lang="el-GR" sz="2000" dirty="0">
                <a:solidFill>
                  <a:schemeClr val="accent2">
                    <a:lumMod val="50000"/>
                  </a:schemeClr>
                </a:solidFill>
              </a:rPr>
              <a:t>β</a:t>
            </a:r>
            <a:r>
              <a:rPr lang="el-GR" sz="2000" baseline="-25000" dirty="0">
                <a:solidFill>
                  <a:schemeClr val="accent2">
                    <a:lumMod val="50000"/>
                  </a:schemeClr>
                </a:solidFill>
              </a:rPr>
              <a:t>1</a:t>
            </a:r>
            <a:r>
              <a:rPr lang="es-MX" sz="2000" dirty="0">
                <a:solidFill>
                  <a:schemeClr val="accent2">
                    <a:lumMod val="50000"/>
                  </a:schemeClr>
                </a:solidFill>
              </a:rPr>
              <a:t>x</a:t>
            </a:r>
            <a:r>
              <a:rPr lang="es-MX" sz="2000" baseline="-25000" dirty="0">
                <a:solidFill>
                  <a:schemeClr val="accent2">
                    <a:lumMod val="50000"/>
                  </a:schemeClr>
                </a:solidFill>
              </a:rPr>
              <a:t>1</a:t>
            </a:r>
            <a:r>
              <a:rPr lang="es-MX" sz="2000" dirty="0">
                <a:solidFill>
                  <a:schemeClr val="accent2">
                    <a:lumMod val="50000"/>
                  </a:schemeClr>
                </a:solidFill>
              </a:rPr>
              <a:t>+</a:t>
            </a:r>
            <a:r>
              <a:rPr lang="el-GR" sz="2000" dirty="0">
                <a:solidFill>
                  <a:schemeClr val="accent2">
                    <a:lumMod val="50000"/>
                  </a:schemeClr>
                </a:solidFill>
              </a:rPr>
              <a:t>δ</a:t>
            </a:r>
            <a:r>
              <a:rPr lang="el-GR" sz="2000" baseline="-25000" dirty="0">
                <a:solidFill>
                  <a:schemeClr val="accent2">
                    <a:lumMod val="50000"/>
                  </a:schemeClr>
                </a:solidFill>
              </a:rPr>
              <a:t>2</a:t>
            </a:r>
            <a:r>
              <a:rPr lang="es-ES" sz="2000" dirty="0">
                <a:solidFill>
                  <a:schemeClr val="accent2">
                    <a:lumMod val="50000"/>
                  </a:schemeClr>
                </a:solidFill>
              </a:rPr>
              <a:t>*0</a:t>
            </a:r>
            <a:r>
              <a:rPr lang="es-MX" sz="2000" dirty="0">
                <a:solidFill>
                  <a:schemeClr val="accent2">
                    <a:lumMod val="50000"/>
                  </a:schemeClr>
                </a:solidFill>
              </a:rPr>
              <a:t>+</a:t>
            </a:r>
            <a:r>
              <a:rPr lang="el-GR" sz="2000" dirty="0">
                <a:solidFill>
                  <a:schemeClr val="accent2">
                    <a:lumMod val="50000"/>
                  </a:schemeClr>
                </a:solidFill>
              </a:rPr>
              <a:t>ϵ</a:t>
            </a:r>
            <a:endParaRPr lang="es-ES" sz="2000" dirty="0">
              <a:solidFill>
                <a:schemeClr val="accent2">
                  <a:lumMod val="50000"/>
                </a:schemeClr>
              </a:solidFill>
            </a:endParaRPr>
          </a:p>
          <a:p>
            <a:pPr>
              <a:lnSpc>
                <a:spcPct val="90000"/>
              </a:lnSpc>
            </a:pPr>
            <a:r>
              <a:rPr lang="es-MX" sz="2000" dirty="0">
                <a:solidFill>
                  <a:schemeClr val="accent2">
                    <a:lumMod val="50000"/>
                  </a:schemeClr>
                </a:solidFill>
              </a:rPr>
              <a:t>y=</a:t>
            </a:r>
            <a:r>
              <a:rPr lang="el-GR" sz="2000" dirty="0">
                <a:solidFill>
                  <a:schemeClr val="accent2">
                    <a:lumMod val="50000"/>
                  </a:schemeClr>
                </a:solidFill>
              </a:rPr>
              <a:t>β</a:t>
            </a:r>
            <a:r>
              <a:rPr lang="es-MX" sz="2000" dirty="0">
                <a:solidFill>
                  <a:schemeClr val="accent2">
                    <a:lumMod val="50000"/>
                  </a:schemeClr>
                </a:solidFill>
              </a:rPr>
              <a:t>o+</a:t>
            </a:r>
            <a:r>
              <a:rPr lang="el-GR" sz="2000" dirty="0">
                <a:solidFill>
                  <a:schemeClr val="accent2">
                    <a:lumMod val="50000"/>
                  </a:schemeClr>
                </a:solidFill>
              </a:rPr>
              <a:t>β</a:t>
            </a:r>
            <a:r>
              <a:rPr lang="el-GR" sz="2000" baseline="-25000" dirty="0">
                <a:solidFill>
                  <a:schemeClr val="accent2">
                    <a:lumMod val="50000"/>
                  </a:schemeClr>
                </a:solidFill>
              </a:rPr>
              <a:t>1</a:t>
            </a:r>
            <a:r>
              <a:rPr lang="es-MX" sz="2000" dirty="0">
                <a:solidFill>
                  <a:schemeClr val="accent2">
                    <a:lumMod val="50000"/>
                  </a:schemeClr>
                </a:solidFill>
              </a:rPr>
              <a:t>x</a:t>
            </a:r>
            <a:r>
              <a:rPr lang="es-MX" sz="2000" baseline="-25000" dirty="0">
                <a:solidFill>
                  <a:schemeClr val="accent2">
                    <a:lumMod val="50000"/>
                  </a:schemeClr>
                </a:solidFill>
              </a:rPr>
              <a:t>1</a:t>
            </a:r>
            <a:r>
              <a:rPr lang="es-MX" sz="2000" dirty="0">
                <a:solidFill>
                  <a:schemeClr val="accent2">
                    <a:lumMod val="50000"/>
                  </a:schemeClr>
                </a:solidFill>
              </a:rPr>
              <a:t>+</a:t>
            </a:r>
            <a:r>
              <a:rPr lang="es-MX" sz="2000" baseline="-25000" dirty="0">
                <a:solidFill>
                  <a:schemeClr val="accent2">
                    <a:lumMod val="50000"/>
                  </a:schemeClr>
                </a:solidFill>
              </a:rPr>
              <a:t> </a:t>
            </a:r>
            <a:r>
              <a:rPr lang="el-GR" sz="2000" dirty="0">
                <a:solidFill>
                  <a:schemeClr val="accent2">
                    <a:lumMod val="50000"/>
                  </a:schemeClr>
                </a:solidFill>
              </a:rPr>
              <a:t>ϵ</a:t>
            </a:r>
            <a:endParaRPr lang="es-ES" sz="2000" dirty="0">
              <a:solidFill>
                <a:schemeClr val="accent2">
                  <a:lumMod val="50000"/>
                </a:schemeClr>
              </a:solidFill>
            </a:endParaRPr>
          </a:p>
          <a:p>
            <a:pPr>
              <a:lnSpc>
                <a:spcPct val="90000"/>
              </a:lnSpc>
            </a:pPr>
            <a:endParaRPr lang="es-ES" sz="2000" dirty="0">
              <a:solidFill>
                <a:schemeClr val="accent2">
                  <a:lumMod val="50000"/>
                </a:schemeClr>
              </a:solidFill>
            </a:endParaRPr>
          </a:p>
          <a:p>
            <a:pPr>
              <a:lnSpc>
                <a:spcPct val="90000"/>
              </a:lnSpc>
            </a:pPr>
            <a:r>
              <a:rPr lang="es-ES" sz="2000" dirty="0">
                <a:solidFill>
                  <a:schemeClr val="accent2">
                    <a:lumMod val="50000"/>
                  </a:schemeClr>
                </a:solidFill>
              </a:rPr>
              <a:t>Si restamos ambas ecuaciones: vemos que </a:t>
            </a:r>
            <a:r>
              <a:rPr lang="el-GR" sz="2000" dirty="0">
                <a:solidFill>
                  <a:schemeClr val="accent2">
                    <a:lumMod val="50000"/>
                  </a:schemeClr>
                </a:solidFill>
              </a:rPr>
              <a:t>δ</a:t>
            </a:r>
            <a:r>
              <a:rPr lang="el-GR" sz="2000" baseline="-25000" dirty="0">
                <a:solidFill>
                  <a:schemeClr val="accent2">
                    <a:lumMod val="50000"/>
                  </a:schemeClr>
                </a:solidFill>
              </a:rPr>
              <a:t>2</a:t>
            </a:r>
            <a:r>
              <a:rPr lang="es-MX" sz="2000" dirty="0">
                <a:solidFill>
                  <a:schemeClr val="accent2">
                    <a:lumMod val="50000"/>
                  </a:schemeClr>
                </a:solidFill>
              </a:rPr>
              <a:t> es el cambio de 0 a 1 de x</a:t>
            </a:r>
            <a:r>
              <a:rPr lang="es-MX" sz="2000" baseline="-25000" dirty="0">
                <a:solidFill>
                  <a:schemeClr val="accent2">
                    <a:lumMod val="50000"/>
                  </a:schemeClr>
                </a:solidFill>
              </a:rPr>
              <a:t>2</a:t>
            </a:r>
            <a:endParaRPr lang="es-ES" sz="2000" dirty="0">
              <a:solidFill>
                <a:schemeClr val="accent2">
                  <a:lumMod val="50000"/>
                </a:schemeClr>
              </a:solidFill>
            </a:endParaRPr>
          </a:p>
          <a:p>
            <a:pPr>
              <a:lnSpc>
                <a:spcPct val="90000"/>
              </a:lnSpc>
            </a:pPr>
            <a:endParaRPr lang="es-ES" sz="2000" dirty="0">
              <a:solidFill>
                <a:schemeClr val="accent2">
                  <a:lumMod val="50000"/>
                </a:schemeClr>
              </a:solidFill>
            </a:endParaRPr>
          </a:p>
          <a:p>
            <a:pPr>
              <a:lnSpc>
                <a:spcPct val="90000"/>
              </a:lnSpc>
            </a:pPr>
            <a:endParaRPr lang="es-ES" sz="1600" dirty="0">
              <a:solidFill>
                <a:schemeClr val="accent2">
                  <a:lumMod val="50000"/>
                </a:schemeClr>
              </a:solidFill>
            </a:endParaRPr>
          </a:p>
          <a:p>
            <a:pPr>
              <a:lnSpc>
                <a:spcPct val="90000"/>
              </a:lnSpc>
            </a:pPr>
            <a:endParaRPr lang="es-MX" sz="1600" dirty="0">
              <a:solidFill>
                <a:schemeClr val="accent2">
                  <a:lumMod val="50000"/>
                </a:schemeClr>
              </a:solidFill>
            </a:endParaRPr>
          </a:p>
        </p:txBody>
      </p:sp>
    </p:spTree>
    <p:extLst>
      <p:ext uri="{BB962C8B-B14F-4D97-AF65-F5344CB8AC3E}">
        <p14:creationId xmlns:p14="http://schemas.microsoft.com/office/powerpoint/2010/main" val="8198301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380929-C387-6F9E-32C1-C484974690A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E79D514-6532-BB7D-7134-C041C5BEDF0D}"/>
              </a:ext>
            </a:extLst>
          </p:cNvPr>
          <p:cNvSpPr>
            <a:spLocks noGrp="1"/>
          </p:cNvSpPr>
          <p:nvPr>
            <p:ph idx="1"/>
          </p:nvPr>
        </p:nvSpPr>
        <p:spPr/>
        <p:txBody>
          <a:bodyPr/>
          <a:lstStyle/>
          <a:p>
            <a:endParaRPr lang="es-MX" dirty="0"/>
          </a:p>
        </p:txBody>
      </p:sp>
      <p:pic>
        <p:nvPicPr>
          <p:cNvPr id="5" name="Imagen 4">
            <a:extLst>
              <a:ext uri="{FF2B5EF4-FFF2-40B4-BE49-F238E27FC236}">
                <a16:creationId xmlns:a16="http://schemas.microsoft.com/office/drawing/2014/main" id="{54307CF4-C12E-202E-AE57-85AF0E143F5D}"/>
              </a:ext>
            </a:extLst>
          </p:cNvPr>
          <p:cNvPicPr>
            <a:picLocks noChangeAspect="1"/>
          </p:cNvPicPr>
          <p:nvPr/>
        </p:nvPicPr>
        <p:blipFill>
          <a:blip r:embed="rId2"/>
          <a:stretch>
            <a:fillRect/>
          </a:stretch>
        </p:blipFill>
        <p:spPr>
          <a:xfrm>
            <a:off x="0" y="331838"/>
            <a:ext cx="9144000" cy="6194323"/>
          </a:xfrm>
          <a:prstGeom prst="rect">
            <a:avLst/>
          </a:prstGeom>
        </p:spPr>
      </p:pic>
    </p:spTree>
    <p:extLst>
      <p:ext uri="{BB962C8B-B14F-4D97-AF65-F5344CB8AC3E}">
        <p14:creationId xmlns:p14="http://schemas.microsoft.com/office/powerpoint/2010/main" val="34898073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220C63-521D-968E-EF55-1087A84BF760}"/>
              </a:ext>
            </a:extLst>
          </p:cNvPr>
          <p:cNvSpPr>
            <a:spLocks noGrp="1"/>
          </p:cNvSpPr>
          <p:nvPr>
            <p:ph type="title"/>
          </p:nvPr>
        </p:nvSpPr>
        <p:spPr/>
        <p:txBody>
          <a:bodyPr/>
          <a:lstStyle/>
          <a:p>
            <a:r>
              <a:rPr lang="es-MX" dirty="0"/>
              <a:t>La categoría de referencia</a:t>
            </a:r>
          </a:p>
        </p:txBody>
      </p:sp>
      <p:sp>
        <p:nvSpPr>
          <p:cNvPr id="3" name="Marcador de contenido 2">
            <a:extLst>
              <a:ext uri="{FF2B5EF4-FFF2-40B4-BE49-F238E27FC236}">
                <a16:creationId xmlns:a16="http://schemas.microsoft.com/office/drawing/2014/main" id="{F19B736D-35DB-2077-8F8E-8253C5C7EB41}"/>
              </a:ext>
            </a:extLst>
          </p:cNvPr>
          <p:cNvSpPr>
            <a:spLocks noGrp="1"/>
          </p:cNvSpPr>
          <p:nvPr>
            <p:ph idx="1"/>
          </p:nvPr>
        </p:nvSpPr>
        <p:spPr/>
        <p:txBody>
          <a:bodyPr/>
          <a:lstStyle/>
          <a:p>
            <a:r>
              <a:rPr lang="es-MX" dirty="0"/>
              <a:t>El valor de nuestra variable categórica de x2 se comparaba con los varones, </a:t>
            </a:r>
            <a:r>
              <a:rPr lang="el-GR" dirty="0">
                <a:solidFill>
                  <a:schemeClr val="accent2">
                    <a:lumMod val="50000"/>
                  </a:schemeClr>
                </a:solidFill>
              </a:rPr>
              <a:t>δ</a:t>
            </a:r>
            <a:r>
              <a:rPr lang="el-GR" baseline="-25000" dirty="0">
                <a:solidFill>
                  <a:schemeClr val="accent2">
                    <a:lumMod val="50000"/>
                  </a:schemeClr>
                </a:solidFill>
              </a:rPr>
              <a:t>2</a:t>
            </a:r>
            <a:r>
              <a:rPr lang="es-MX" dirty="0">
                <a:solidFill>
                  <a:schemeClr val="accent2">
                    <a:lumMod val="50000"/>
                  </a:schemeClr>
                </a:solidFill>
              </a:rPr>
              <a:t>  es la diferencia de las remuneraciones contra las mujeres.</a:t>
            </a:r>
          </a:p>
          <a:p>
            <a:r>
              <a:rPr lang="es-MX" dirty="0">
                <a:solidFill>
                  <a:schemeClr val="accent2">
                    <a:lumMod val="50000"/>
                  </a:schemeClr>
                </a:solidFill>
              </a:rPr>
              <a:t> Cuando tenemos más de una categoría, se deben introducir </a:t>
            </a:r>
            <a:r>
              <a:rPr lang="es-MX" b="1" dirty="0">
                <a:solidFill>
                  <a:schemeClr val="accent2">
                    <a:lumMod val="50000"/>
                  </a:schemeClr>
                </a:solidFill>
              </a:rPr>
              <a:t>k -1 dummies </a:t>
            </a:r>
            <a:r>
              <a:rPr lang="es-MX" dirty="0">
                <a:solidFill>
                  <a:schemeClr val="accent2">
                    <a:lumMod val="50000"/>
                  </a:schemeClr>
                </a:solidFill>
              </a:rPr>
              <a:t>(donde k es número de categorías)</a:t>
            </a:r>
          </a:p>
          <a:p>
            <a:r>
              <a:rPr lang="es-MX" dirty="0">
                <a:solidFill>
                  <a:schemeClr val="accent2">
                    <a:lumMod val="50000"/>
                  </a:schemeClr>
                </a:solidFill>
              </a:rPr>
              <a:t>En este caso el modelo quedaría así:</a:t>
            </a:r>
          </a:p>
          <a:p>
            <a:r>
              <a:rPr lang="es-MX" dirty="0">
                <a:solidFill>
                  <a:schemeClr val="accent2"/>
                </a:solidFill>
              </a:rPr>
              <a:t>y=</a:t>
            </a:r>
            <a:r>
              <a:rPr lang="el-GR" dirty="0">
                <a:solidFill>
                  <a:schemeClr val="accent2"/>
                </a:solidFill>
              </a:rPr>
              <a:t>β</a:t>
            </a:r>
            <a:r>
              <a:rPr lang="es-MX" dirty="0">
                <a:solidFill>
                  <a:schemeClr val="accent2"/>
                </a:solidFill>
              </a:rPr>
              <a:t>o+</a:t>
            </a:r>
            <a:r>
              <a:rPr lang="el-GR" dirty="0">
                <a:solidFill>
                  <a:schemeClr val="accent2"/>
                </a:solidFill>
              </a:rPr>
              <a:t>β</a:t>
            </a:r>
            <a:r>
              <a:rPr lang="el-GR" baseline="-25000" dirty="0">
                <a:solidFill>
                  <a:schemeClr val="accent2"/>
                </a:solidFill>
              </a:rPr>
              <a:t>1</a:t>
            </a:r>
            <a:r>
              <a:rPr lang="es-MX" dirty="0">
                <a:solidFill>
                  <a:schemeClr val="accent2"/>
                </a:solidFill>
              </a:rPr>
              <a:t>x</a:t>
            </a:r>
            <a:r>
              <a:rPr lang="es-MX" baseline="-25000" dirty="0">
                <a:solidFill>
                  <a:schemeClr val="accent2"/>
                </a:solidFill>
              </a:rPr>
              <a:t>1</a:t>
            </a:r>
            <a:r>
              <a:rPr lang="es-MX" dirty="0">
                <a:solidFill>
                  <a:schemeClr val="accent2"/>
                </a:solidFill>
              </a:rPr>
              <a:t>+</a:t>
            </a:r>
            <a:r>
              <a:rPr lang="el-GR" dirty="0">
                <a:solidFill>
                  <a:schemeClr val="accent2"/>
                </a:solidFill>
              </a:rPr>
              <a:t>δ</a:t>
            </a:r>
            <a:r>
              <a:rPr lang="es-ES" baseline="-25000" dirty="0">
                <a:solidFill>
                  <a:schemeClr val="accent2"/>
                </a:solidFill>
              </a:rPr>
              <a:t>2</a:t>
            </a:r>
            <a:r>
              <a:rPr lang="es-MX" dirty="0">
                <a:solidFill>
                  <a:schemeClr val="accent2"/>
                </a:solidFill>
              </a:rPr>
              <a:t>empleadores +</a:t>
            </a:r>
            <a:r>
              <a:rPr lang="el-GR" dirty="0">
                <a:solidFill>
                  <a:schemeClr val="accent2"/>
                </a:solidFill>
              </a:rPr>
              <a:t>δ</a:t>
            </a:r>
            <a:r>
              <a:rPr lang="es-ES" baseline="-25000" dirty="0">
                <a:solidFill>
                  <a:schemeClr val="accent2"/>
                </a:solidFill>
              </a:rPr>
              <a:t>3</a:t>
            </a:r>
            <a:r>
              <a:rPr lang="es-MX" dirty="0">
                <a:solidFill>
                  <a:schemeClr val="accent2"/>
                </a:solidFill>
              </a:rPr>
              <a:t> cuentapropia+</a:t>
            </a:r>
            <a:r>
              <a:rPr lang="el-GR" dirty="0">
                <a:solidFill>
                  <a:schemeClr val="accent2"/>
                </a:solidFill>
              </a:rPr>
              <a:t>ϵ</a:t>
            </a:r>
            <a:endParaRPr lang="es-ES" dirty="0">
              <a:solidFill>
                <a:schemeClr val="accent2"/>
              </a:solidFill>
            </a:endParaRPr>
          </a:p>
          <a:p>
            <a:r>
              <a:rPr lang="es-ES" dirty="0">
                <a:solidFill>
                  <a:schemeClr val="accent2"/>
                </a:solidFill>
              </a:rPr>
              <a:t>Cuando no son empleadores ni cuenta propias, las variables </a:t>
            </a:r>
            <a:r>
              <a:rPr lang="es-ES" dirty="0" err="1">
                <a:solidFill>
                  <a:schemeClr val="accent2"/>
                </a:solidFill>
              </a:rPr>
              <a:t>dummies</a:t>
            </a:r>
            <a:r>
              <a:rPr lang="es-ES" dirty="0">
                <a:solidFill>
                  <a:schemeClr val="accent2"/>
                </a:solidFill>
              </a:rPr>
              <a:t> valen cero y esa será la categoría de referencia</a:t>
            </a:r>
          </a:p>
        </p:txBody>
      </p:sp>
    </p:spTree>
    <p:extLst>
      <p:ext uri="{BB962C8B-B14F-4D97-AF65-F5344CB8AC3E}">
        <p14:creationId xmlns:p14="http://schemas.microsoft.com/office/powerpoint/2010/main" val="40787942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8CD463-43EE-9E6D-D22D-7AA01DD68617}"/>
              </a:ext>
            </a:extLst>
          </p:cNvPr>
          <p:cNvSpPr>
            <a:spLocks noGrp="1"/>
          </p:cNvSpPr>
          <p:nvPr>
            <p:ph type="title"/>
          </p:nvPr>
        </p:nvSpPr>
        <p:spPr/>
        <p:txBody>
          <a:bodyPr/>
          <a:lstStyle/>
          <a:p>
            <a:r>
              <a:rPr lang="es-MX" dirty="0"/>
              <a:t>¿Mejoran el modelo la inclusión de variables dummies?</a:t>
            </a:r>
          </a:p>
        </p:txBody>
      </p:sp>
      <p:sp>
        <p:nvSpPr>
          <p:cNvPr id="3" name="Marcador de contenido 2">
            <a:extLst>
              <a:ext uri="{FF2B5EF4-FFF2-40B4-BE49-F238E27FC236}">
                <a16:creationId xmlns:a16="http://schemas.microsoft.com/office/drawing/2014/main" id="{E93ED46D-3953-21F1-3FB4-41F882299B3E}"/>
              </a:ext>
            </a:extLst>
          </p:cNvPr>
          <p:cNvSpPr>
            <a:spLocks noGrp="1"/>
          </p:cNvSpPr>
          <p:nvPr>
            <p:ph idx="1"/>
          </p:nvPr>
        </p:nvSpPr>
        <p:spPr/>
        <p:txBody>
          <a:bodyPr/>
          <a:lstStyle/>
          <a:p>
            <a:r>
              <a:rPr lang="es-MX" dirty="0"/>
              <a:t>Al separar el análisis en grupos, esperamos modelar una relación que se repite en grupos con diferencias en los interceptos. </a:t>
            </a:r>
          </a:p>
          <a:p>
            <a:r>
              <a:rPr lang="es-MX" dirty="0"/>
              <a:t>Podemos hacer el análisis por variable verificando una prueba t para cada estimador </a:t>
            </a:r>
            <a:r>
              <a:rPr lang="es-MX" dirty="0">
                <a:latin typeface="Symbol" pitchFamily="2" charset="2"/>
              </a:rPr>
              <a:t>d</a:t>
            </a:r>
            <a:r>
              <a:rPr lang="es-MX" dirty="0"/>
              <a:t> </a:t>
            </a:r>
          </a:p>
          <a:p>
            <a:r>
              <a:rPr lang="es-MX" dirty="0"/>
              <a:t>Podemos también hacer una prueba F de ajuste, comparando los ajustes de los modelos (sin las dummies) y con las dummies. </a:t>
            </a:r>
          </a:p>
          <a:p>
            <a:r>
              <a:rPr lang="es-MX" dirty="0"/>
              <a:t>Estadístico de Chow.</a:t>
            </a:r>
          </a:p>
          <a:p>
            <a:endParaRPr lang="es-MX" dirty="0"/>
          </a:p>
        </p:txBody>
      </p:sp>
      <p:pic>
        <p:nvPicPr>
          <p:cNvPr id="4" name="Imagen 3">
            <a:extLst>
              <a:ext uri="{FF2B5EF4-FFF2-40B4-BE49-F238E27FC236}">
                <a16:creationId xmlns:a16="http://schemas.microsoft.com/office/drawing/2014/main" id="{4E90918E-07F2-EDB8-F8F6-9696B2C1B365}"/>
              </a:ext>
            </a:extLst>
          </p:cNvPr>
          <p:cNvPicPr>
            <a:picLocks noChangeAspect="1"/>
          </p:cNvPicPr>
          <p:nvPr/>
        </p:nvPicPr>
        <p:blipFill>
          <a:blip r:embed="rId2"/>
          <a:stretch>
            <a:fillRect/>
          </a:stretch>
        </p:blipFill>
        <p:spPr>
          <a:xfrm>
            <a:off x="2209800" y="4953000"/>
            <a:ext cx="5676900" cy="800100"/>
          </a:xfrm>
          <a:prstGeom prst="rect">
            <a:avLst/>
          </a:prstGeom>
        </p:spPr>
      </p:pic>
      <p:sp>
        <p:nvSpPr>
          <p:cNvPr id="5" name="CuadroTexto 4">
            <a:extLst>
              <a:ext uri="{FF2B5EF4-FFF2-40B4-BE49-F238E27FC236}">
                <a16:creationId xmlns:a16="http://schemas.microsoft.com/office/drawing/2014/main" id="{EC873F43-4458-78DF-4BD1-B13A4557222C}"/>
              </a:ext>
            </a:extLst>
          </p:cNvPr>
          <p:cNvSpPr txBox="1"/>
          <p:nvPr/>
        </p:nvSpPr>
        <p:spPr>
          <a:xfrm>
            <a:off x="2743201" y="6026703"/>
            <a:ext cx="3962400" cy="4616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s-MX" dirty="0">
                <a:latin typeface="+mn-lt"/>
              </a:rPr>
              <a:t>Asume homocedasticidad</a:t>
            </a:r>
          </a:p>
        </p:txBody>
      </p:sp>
    </p:spTree>
    <p:extLst>
      <p:ext uri="{BB962C8B-B14F-4D97-AF65-F5344CB8AC3E}">
        <p14:creationId xmlns:p14="http://schemas.microsoft.com/office/powerpoint/2010/main" val="41257517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69DEA5EA-5D15-8004-AFA7-2B65CE3678E7}"/>
              </a:ext>
            </a:extLst>
          </p:cNvPr>
          <p:cNvSpPr>
            <a:spLocks noGrp="1"/>
          </p:cNvSpPr>
          <p:nvPr>
            <p:ph type="title"/>
          </p:nvPr>
        </p:nvSpPr>
        <p:spPr/>
        <p:txBody>
          <a:bodyPr/>
          <a:lstStyle/>
          <a:p>
            <a:r>
              <a:rPr lang="es-MX" dirty="0"/>
              <a:t>Regresión lineal con dos variables cuantitativas explicativas</a:t>
            </a:r>
          </a:p>
        </p:txBody>
      </p:sp>
      <p:pic>
        <p:nvPicPr>
          <p:cNvPr id="33794" name="Picture 2">
            <a:extLst>
              <a:ext uri="{FF2B5EF4-FFF2-40B4-BE49-F238E27FC236}">
                <a16:creationId xmlns:a16="http://schemas.microsoft.com/office/drawing/2014/main" id="{EA7610EF-7220-90B8-BEFD-457ABF3A4C1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874766" y="2227263"/>
            <a:ext cx="5402405" cy="3632200"/>
          </a:xfrm>
        </p:spPr>
      </p:pic>
      <p:sp>
        <p:nvSpPr>
          <p:cNvPr id="4" name="CuadroTexto 3">
            <a:extLst>
              <a:ext uri="{FF2B5EF4-FFF2-40B4-BE49-F238E27FC236}">
                <a16:creationId xmlns:a16="http://schemas.microsoft.com/office/drawing/2014/main" id="{7D4796D4-0B5B-F071-1D52-044EB18B67B2}"/>
              </a:ext>
            </a:extLst>
          </p:cNvPr>
          <p:cNvSpPr txBox="1"/>
          <p:nvPr/>
        </p:nvSpPr>
        <p:spPr>
          <a:xfrm>
            <a:off x="3342412" y="6519446"/>
            <a:ext cx="5801588" cy="338554"/>
          </a:xfrm>
          <a:prstGeom prst="rect">
            <a:avLst/>
          </a:prstGeom>
          <a:noFill/>
        </p:spPr>
        <p:txBody>
          <a:bodyPr wrap="none" rtlCol="0">
            <a:spAutoFit/>
          </a:bodyPr>
          <a:lstStyle/>
          <a:p>
            <a:r>
              <a:rPr lang="es-MX" sz="1600" dirty="0">
                <a:latin typeface="Book Antiqua" panose="02040602050305030304" pitchFamily="18" charset="0"/>
                <a:hlinkClick r:id="rId3"/>
              </a:rPr>
              <a:t>Multiple Linear Regression - Machine Learning (gosmar.eu)</a:t>
            </a:r>
            <a:endParaRPr lang="es-MX" sz="1600" dirty="0">
              <a:latin typeface="Book Antiqua" panose="02040602050305030304" pitchFamily="18" charset="0"/>
            </a:endParaRPr>
          </a:p>
        </p:txBody>
      </p:sp>
      <p:sp>
        <p:nvSpPr>
          <p:cNvPr id="8" name="CuadroTexto 7">
            <a:extLst>
              <a:ext uri="{FF2B5EF4-FFF2-40B4-BE49-F238E27FC236}">
                <a16:creationId xmlns:a16="http://schemas.microsoft.com/office/drawing/2014/main" id="{F11EB6F8-CF37-F2C1-16F4-56BD11F732E8}"/>
              </a:ext>
            </a:extLst>
          </p:cNvPr>
          <p:cNvSpPr txBox="1"/>
          <p:nvPr/>
        </p:nvSpPr>
        <p:spPr>
          <a:xfrm>
            <a:off x="557519" y="5859463"/>
            <a:ext cx="6962162" cy="461665"/>
          </a:xfrm>
          <a:prstGeom prst="rect">
            <a:avLst/>
          </a:prstGeom>
          <a:noFill/>
        </p:spPr>
        <p:txBody>
          <a:bodyPr wrap="none" rtlCol="0">
            <a:spAutoFit/>
          </a:bodyPr>
          <a:lstStyle/>
          <a:p>
            <a:r>
              <a:rPr lang="es-MX" b="0" dirty="0">
                <a:latin typeface="+mj-lt"/>
              </a:rPr>
              <a:t>Geométricamente, </a:t>
            </a:r>
            <a:r>
              <a:rPr lang="el-GR" b="0" dirty="0">
                <a:latin typeface="+mj-lt"/>
              </a:rPr>
              <a:t>β0+ β1</a:t>
            </a:r>
            <a:r>
              <a:rPr lang="es-MX" b="0" dirty="0">
                <a:latin typeface="+mj-lt"/>
              </a:rPr>
              <a:t>X1+ </a:t>
            </a:r>
            <a:r>
              <a:rPr lang="el-GR" b="0" dirty="0">
                <a:latin typeface="+mj-lt"/>
              </a:rPr>
              <a:t>β2</a:t>
            </a:r>
            <a:r>
              <a:rPr lang="es-ES" b="0" dirty="0">
                <a:latin typeface="+mj-lt"/>
              </a:rPr>
              <a:t>x2 describe un plano</a:t>
            </a:r>
            <a:endParaRPr lang="es-MX" dirty="0">
              <a:latin typeface="+mj-lt"/>
            </a:endParaRPr>
          </a:p>
        </p:txBody>
      </p:sp>
    </p:spTree>
    <p:extLst>
      <p:ext uri="{BB962C8B-B14F-4D97-AF65-F5344CB8AC3E}">
        <p14:creationId xmlns:p14="http://schemas.microsoft.com/office/powerpoint/2010/main" val="10305756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9144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1782" y="614407"/>
            <a:ext cx="2780608"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ítulo 5">
            <a:extLst>
              <a:ext uri="{FF2B5EF4-FFF2-40B4-BE49-F238E27FC236}">
                <a16:creationId xmlns:a16="http://schemas.microsoft.com/office/drawing/2014/main" id="{69DEA5EA-5D15-8004-AFA7-2B65CE3678E7}"/>
              </a:ext>
            </a:extLst>
          </p:cNvPr>
          <p:cNvSpPr>
            <a:spLocks noGrp="1"/>
          </p:cNvSpPr>
          <p:nvPr>
            <p:ph type="title"/>
          </p:nvPr>
        </p:nvSpPr>
        <p:spPr>
          <a:xfrm>
            <a:off x="450941" y="702156"/>
            <a:ext cx="2557337" cy="1013800"/>
          </a:xfrm>
        </p:spPr>
        <p:txBody>
          <a:bodyPr vert="horz" lIns="91440" tIns="45720" rIns="91440" bIns="45720" rtlCol="0" anchor="b">
            <a:normAutofit/>
          </a:bodyPr>
          <a:lstStyle/>
          <a:p>
            <a:pPr>
              <a:lnSpc>
                <a:spcPct val="90000"/>
              </a:lnSpc>
            </a:pPr>
            <a:r>
              <a:rPr lang="en-US" sz="1500" b="0" cap="all"/>
              <a:t>Regresión lineal con dos variables cuantitativas explicativas</a:t>
            </a:r>
          </a:p>
        </p:txBody>
      </p:sp>
      <p:sp>
        <p:nvSpPr>
          <p:cNvPr id="3" name="Marcador de contenido 2">
            <a:extLst>
              <a:ext uri="{FF2B5EF4-FFF2-40B4-BE49-F238E27FC236}">
                <a16:creationId xmlns:a16="http://schemas.microsoft.com/office/drawing/2014/main" id="{4358288B-6438-C7F4-F7EF-4DA59495CA84}"/>
              </a:ext>
            </a:extLst>
          </p:cNvPr>
          <p:cNvSpPr>
            <a:spLocks noGrp="1"/>
          </p:cNvSpPr>
          <p:nvPr>
            <p:ph idx="1"/>
          </p:nvPr>
        </p:nvSpPr>
        <p:spPr>
          <a:xfrm>
            <a:off x="450941" y="1964168"/>
            <a:ext cx="2557336" cy="4036582"/>
          </a:xfrm>
        </p:spPr>
        <p:txBody>
          <a:bodyPr vert="horz" lIns="91440" tIns="45720" rIns="91440" bIns="45720" rtlCol="0" anchor="ctr">
            <a:normAutofit/>
          </a:bodyPr>
          <a:lstStyle/>
          <a:p>
            <a:r>
              <a:rPr lang="en-US" dirty="0">
                <a:solidFill>
                  <a:schemeClr val="bg1"/>
                </a:solidFill>
              </a:rPr>
              <a:t>con </a:t>
            </a:r>
            <a:r>
              <a:rPr lang="en-US" dirty="0" err="1">
                <a:solidFill>
                  <a:schemeClr val="bg1"/>
                </a:solidFill>
              </a:rPr>
              <a:t>nuestros</a:t>
            </a:r>
            <a:r>
              <a:rPr lang="en-US" dirty="0">
                <a:solidFill>
                  <a:schemeClr val="bg1"/>
                </a:solidFill>
              </a:rPr>
              <a:t> </a:t>
            </a:r>
            <a:r>
              <a:rPr lang="en-US" dirty="0" err="1">
                <a:solidFill>
                  <a:schemeClr val="bg1"/>
                </a:solidFill>
              </a:rPr>
              <a:t>datos</a:t>
            </a:r>
            <a:endParaRPr lang="en-US" dirty="0">
              <a:solidFill>
                <a:schemeClr val="bg1"/>
              </a:solidFill>
            </a:endParaRPr>
          </a:p>
        </p:txBody>
      </p:sp>
      <p:pic>
        <p:nvPicPr>
          <p:cNvPr id="7" name="Imagen 6">
            <a:extLst>
              <a:ext uri="{FF2B5EF4-FFF2-40B4-BE49-F238E27FC236}">
                <a16:creationId xmlns:a16="http://schemas.microsoft.com/office/drawing/2014/main" id="{20E2B537-2F2F-99E6-AFF1-ED08A94BAE79}"/>
              </a:ext>
            </a:extLst>
          </p:cNvPr>
          <p:cNvPicPr>
            <a:picLocks noChangeAspect="1"/>
          </p:cNvPicPr>
          <p:nvPr/>
        </p:nvPicPr>
        <p:blipFill>
          <a:blip r:embed="rId2"/>
          <a:stretch>
            <a:fillRect/>
          </a:stretch>
        </p:blipFill>
        <p:spPr>
          <a:xfrm>
            <a:off x="3231549" y="1773950"/>
            <a:ext cx="5792630" cy="3924504"/>
          </a:xfrm>
          <a:prstGeom prst="rect">
            <a:avLst/>
          </a:prstGeom>
        </p:spPr>
      </p:pic>
      <p:sp>
        <p:nvSpPr>
          <p:cNvPr id="8" name="CuadroTexto 7">
            <a:extLst>
              <a:ext uri="{FF2B5EF4-FFF2-40B4-BE49-F238E27FC236}">
                <a16:creationId xmlns:a16="http://schemas.microsoft.com/office/drawing/2014/main" id="{B8C2916D-B606-1872-DA8A-7C0CD4D16BD7}"/>
              </a:ext>
            </a:extLst>
          </p:cNvPr>
          <p:cNvSpPr txBox="1"/>
          <p:nvPr/>
        </p:nvSpPr>
        <p:spPr>
          <a:xfrm>
            <a:off x="3505956" y="6226179"/>
            <a:ext cx="5628272" cy="461665"/>
          </a:xfrm>
          <a:prstGeom prst="rect">
            <a:avLst/>
          </a:prstGeom>
          <a:noFill/>
        </p:spPr>
        <p:txBody>
          <a:bodyPr wrap="none" rtlCol="0">
            <a:spAutoFit/>
          </a:bodyPr>
          <a:lstStyle/>
          <a:p>
            <a:r>
              <a:rPr lang="es-MX" b="0" dirty="0">
                <a:latin typeface="+mn-lt"/>
                <a:hlinkClick r:id="rId3"/>
              </a:rPr>
              <a:t>cada observación tiene una triple coordenada</a:t>
            </a:r>
            <a:endParaRPr lang="es-MX" b="0" dirty="0">
              <a:latin typeface="+mn-lt"/>
            </a:endParaRPr>
          </a:p>
        </p:txBody>
      </p:sp>
    </p:spTree>
    <p:extLst>
      <p:ext uri="{BB962C8B-B14F-4D97-AF65-F5344CB8AC3E}">
        <p14:creationId xmlns:p14="http://schemas.microsoft.com/office/powerpoint/2010/main" val="36211330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557213" indent="-214313" eaLnBrk="0" hangingPunct="0">
              <a:defRPr>
                <a:solidFill>
                  <a:schemeClr val="tx1"/>
                </a:solidFill>
                <a:latin typeface="Arial" panose="020B0604020202020204" pitchFamily="34" charset="0"/>
              </a:defRPr>
            </a:lvl2pPr>
            <a:lvl3pPr marL="857250" indent="-171450" eaLnBrk="0" hangingPunct="0">
              <a:defRPr>
                <a:solidFill>
                  <a:schemeClr val="tx1"/>
                </a:solidFill>
                <a:latin typeface="Arial" panose="020B0604020202020204" pitchFamily="34" charset="0"/>
              </a:defRPr>
            </a:lvl3pPr>
            <a:lvl4pPr marL="1200150" indent="-171450" eaLnBrk="0" hangingPunct="0">
              <a:defRPr>
                <a:solidFill>
                  <a:schemeClr val="tx1"/>
                </a:solidFill>
                <a:latin typeface="Arial" panose="020B0604020202020204" pitchFamily="34" charset="0"/>
              </a:defRPr>
            </a:lvl4pPr>
            <a:lvl5pPr marL="1543050" indent="-171450" eaLnBrk="0" hangingPunct="0">
              <a:defRPr>
                <a:solidFill>
                  <a:schemeClr val="tx1"/>
                </a:solidFill>
                <a:latin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26640496-45BD-4443-AD7F-B471D4853469}" type="slidenum">
              <a:rPr lang="en-US" altLang="en-US">
                <a:latin typeface="Garamond" panose="02020404030301010803" pitchFamily="18" charset="0"/>
              </a:rPr>
              <a:pPr eaLnBrk="1" hangingPunct="1"/>
              <a:t>39</a:t>
            </a:fld>
            <a:endParaRPr lang="en-US" altLang="en-US">
              <a:latin typeface="Garamond" panose="02020404030301010803" pitchFamily="18" charset="0"/>
            </a:endParaRPr>
          </a:p>
        </p:txBody>
      </p:sp>
      <p:sp>
        <p:nvSpPr>
          <p:cNvPr id="1028" name="Rectangle 2"/>
          <p:cNvSpPr>
            <a:spLocks noGrp="1" noChangeArrowheads="1"/>
          </p:cNvSpPr>
          <p:nvPr>
            <p:ph type="title"/>
          </p:nvPr>
        </p:nvSpPr>
        <p:spPr/>
        <p:txBody>
          <a:bodyPr/>
          <a:lstStyle/>
          <a:p>
            <a:pPr eaLnBrk="1" hangingPunct="1"/>
            <a:r>
              <a:rPr lang="en-US" altLang="es-MX"/>
              <a:t>Interpretación de la regresión múltiple</a:t>
            </a:r>
          </a:p>
        </p:txBody>
      </p:sp>
      <p:graphicFrame>
        <p:nvGraphicFramePr>
          <p:cNvPr id="1026" name="Object 3"/>
          <p:cNvGraphicFramePr>
            <a:graphicFrameLocks noGrp="1" noChangeAspect="1"/>
          </p:cNvGraphicFramePr>
          <p:nvPr>
            <p:ph idx="1"/>
            <p:extLst>
              <p:ext uri="{D42A27DB-BD31-4B8C-83A1-F6EECF244321}">
                <p14:modId xmlns:p14="http://schemas.microsoft.com/office/powerpoint/2010/main" val="4217142604"/>
              </p:ext>
            </p:extLst>
          </p:nvPr>
        </p:nvGraphicFramePr>
        <p:xfrm>
          <a:off x="895839" y="2514600"/>
          <a:ext cx="7675105" cy="3155025"/>
        </p:xfrm>
        <a:graphic>
          <a:graphicData uri="http://schemas.openxmlformats.org/presentationml/2006/ole">
            <mc:AlternateContent xmlns:mc="http://schemas.openxmlformats.org/markup-compatibility/2006">
              <mc:Choice xmlns:v="urn:schemas-microsoft-com:vml" Requires="v">
                <p:oleObj name="Equation" r:id="rId3" imgW="2997000" imgH="1231560" progId="Equation.3">
                  <p:embed/>
                </p:oleObj>
              </mc:Choice>
              <mc:Fallback>
                <p:oleObj name="Equation" r:id="rId3" imgW="2997000" imgH="1231560" progId="Equation.3">
                  <p:embed/>
                  <p:pic>
                    <p:nvPicPr>
                      <p:cNvPr id="1026" name="Object 3"/>
                      <p:cNvPicPr>
                        <a:picLocks noChangeAspect="1" noChangeArrowheads="1"/>
                      </p:cNvPicPr>
                      <p:nvPr/>
                    </p:nvPicPr>
                    <p:blipFill>
                      <a:blip r:embed="rId4"/>
                      <a:srcRect/>
                      <a:stretch>
                        <a:fillRect/>
                      </a:stretch>
                    </p:blipFill>
                    <p:spPr bwMode="auto">
                      <a:xfrm>
                        <a:off x="895839" y="2514600"/>
                        <a:ext cx="7675105" cy="3155025"/>
                      </a:xfrm>
                      <a:prstGeom prst="rect">
                        <a:avLst/>
                      </a:prstGeom>
                    </p:spPr>
                  </p:pic>
                </p:oleObj>
              </mc:Fallback>
            </mc:AlternateContent>
          </a:graphicData>
        </a:graphic>
      </p:graphicFrame>
    </p:spTree>
    <p:extLst>
      <p:ext uri="{BB962C8B-B14F-4D97-AF65-F5344CB8AC3E}">
        <p14:creationId xmlns:p14="http://schemas.microsoft.com/office/powerpoint/2010/main" val="2053718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9144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1782" y="614407"/>
            <a:ext cx="2780608"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4B09D6B3-E753-A845-8D01-477686BCF767}"/>
              </a:ext>
            </a:extLst>
          </p:cNvPr>
          <p:cNvSpPr>
            <a:spLocks noGrp="1"/>
          </p:cNvSpPr>
          <p:nvPr>
            <p:ph type="title"/>
          </p:nvPr>
        </p:nvSpPr>
        <p:spPr>
          <a:xfrm>
            <a:off x="450941" y="702156"/>
            <a:ext cx="2557337" cy="1013800"/>
          </a:xfrm>
        </p:spPr>
        <p:txBody>
          <a:bodyPr>
            <a:normAutofit/>
          </a:bodyPr>
          <a:lstStyle/>
          <a:p>
            <a:r>
              <a:rPr lang="es-MX" dirty="0"/>
              <a:t>Terminos (woolridge)</a:t>
            </a:r>
          </a:p>
        </p:txBody>
      </p:sp>
      <p:sp>
        <p:nvSpPr>
          <p:cNvPr id="9" name="Content Placeholder 8">
            <a:extLst>
              <a:ext uri="{FF2B5EF4-FFF2-40B4-BE49-F238E27FC236}">
                <a16:creationId xmlns:a16="http://schemas.microsoft.com/office/drawing/2014/main" id="{DB04D304-EBD5-8C14-BF16-B8AD5B7DAE21}"/>
              </a:ext>
            </a:extLst>
          </p:cNvPr>
          <p:cNvSpPr>
            <a:spLocks noGrp="1"/>
          </p:cNvSpPr>
          <p:nvPr>
            <p:ph idx="1"/>
          </p:nvPr>
        </p:nvSpPr>
        <p:spPr>
          <a:xfrm>
            <a:off x="450941" y="1964168"/>
            <a:ext cx="2557336" cy="4036582"/>
          </a:xfrm>
        </p:spPr>
        <p:txBody>
          <a:bodyPr>
            <a:normAutofit/>
          </a:bodyPr>
          <a:lstStyle/>
          <a:p>
            <a:endParaRPr lang="en-US">
              <a:solidFill>
                <a:schemeClr val="bg1"/>
              </a:solidFill>
            </a:endParaRPr>
          </a:p>
        </p:txBody>
      </p:sp>
      <p:pic>
        <p:nvPicPr>
          <p:cNvPr id="5" name="Marcador de contenido 4">
            <a:extLst>
              <a:ext uri="{FF2B5EF4-FFF2-40B4-BE49-F238E27FC236}">
                <a16:creationId xmlns:a16="http://schemas.microsoft.com/office/drawing/2014/main" id="{051693C0-140C-C740-8B31-AC624C3ED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3641" y="1559296"/>
            <a:ext cx="4867364" cy="3760038"/>
          </a:xfrm>
          <a:prstGeom prst="rect">
            <a:avLst/>
          </a:prstGeom>
        </p:spPr>
      </p:pic>
    </p:spTree>
    <p:extLst>
      <p:ext uri="{BB962C8B-B14F-4D97-AF65-F5344CB8AC3E}">
        <p14:creationId xmlns:p14="http://schemas.microsoft.com/office/powerpoint/2010/main" val="15564599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B87B6B-E653-EEA7-F522-47F13DFE525E}"/>
              </a:ext>
            </a:extLst>
          </p:cNvPr>
          <p:cNvSpPr>
            <a:spLocks noGrp="1"/>
          </p:cNvSpPr>
          <p:nvPr>
            <p:ph type="title"/>
          </p:nvPr>
        </p:nvSpPr>
        <p:spPr/>
        <p:txBody>
          <a:bodyPr/>
          <a:lstStyle/>
          <a:p>
            <a:r>
              <a:rPr lang="es-MX" dirty="0"/>
              <a:t>Por lo tanto</a:t>
            </a:r>
          </a:p>
        </p:txBody>
      </p:sp>
      <p:sp>
        <p:nvSpPr>
          <p:cNvPr id="3" name="Marcador de contenido 2">
            <a:extLst>
              <a:ext uri="{FF2B5EF4-FFF2-40B4-BE49-F238E27FC236}">
                <a16:creationId xmlns:a16="http://schemas.microsoft.com/office/drawing/2014/main" id="{6020B1E5-76E5-384E-F19B-2FE9D625804C}"/>
              </a:ext>
            </a:extLst>
          </p:cNvPr>
          <p:cNvSpPr>
            <a:spLocks noGrp="1"/>
          </p:cNvSpPr>
          <p:nvPr>
            <p:ph idx="1"/>
          </p:nvPr>
        </p:nvSpPr>
        <p:spPr/>
        <p:txBody>
          <a:bodyPr/>
          <a:lstStyle/>
          <a:p>
            <a:r>
              <a:rPr lang="es-MX" dirty="0"/>
              <a:t>Por cada unidad que cambia x1, y cambia otra cantidad, pero lo demás se mantiene constante. </a:t>
            </a:r>
          </a:p>
          <a:p>
            <a:r>
              <a:rPr lang="es-MX" dirty="0"/>
              <a:t>Esto también sucede con las variables categóricas, pero con un cambio de 0 a 1. </a:t>
            </a:r>
          </a:p>
          <a:p>
            <a:endParaRPr lang="es-MX" dirty="0"/>
          </a:p>
        </p:txBody>
      </p:sp>
    </p:spTree>
    <p:extLst>
      <p:ext uri="{BB962C8B-B14F-4D97-AF65-F5344CB8AC3E}">
        <p14:creationId xmlns:p14="http://schemas.microsoft.com/office/powerpoint/2010/main" val="1665767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A9F602-E2B7-54E1-94A3-72EE0C7D11FB}"/>
              </a:ext>
            </a:extLst>
          </p:cNvPr>
          <p:cNvSpPr>
            <a:spLocks noGrp="1"/>
          </p:cNvSpPr>
          <p:nvPr>
            <p:ph type="title"/>
          </p:nvPr>
        </p:nvSpPr>
        <p:spPr/>
        <p:txBody>
          <a:bodyPr/>
          <a:lstStyle/>
          <a:p>
            <a:r>
              <a:rPr lang="es-MX" dirty="0"/>
              <a:t>Ajuste del modelo</a:t>
            </a:r>
          </a:p>
        </p:txBody>
      </p:sp>
      <p:pic>
        <p:nvPicPr>
          <p:cNvPr id="4" name="Marcador de contenido 3">
            <a:extLst>
              <a:ext uri="{FF2B5EF4-FFF2-40B4-BE49-F238E27FC236}">
                <a16:creationId xmlns:a16="http://schemas.microsoft.com/office/drawing/2014/main" id="{D6096939-40CA-EC9E-F9C9-AFF03DF6D9BA}"/>
              </a:ext>
            </a:extLst>
          </p:cNvPr>
          <p:cNvPicPr>
            <a:picLocks noGrp="1" noChangeAspect="1"/>
          </p:cNvPicPr>
          <p:nvPr>
            <p:ph idx="1"/>
          </p:nvPr>
        </p:nvPicPr>
        <p:blipFill>
          <a:blip r:embed="rId2"/>
          <a:stretch>
            <a:fillRect/>
          </a:stretch>
        </p:blipFill>
        <p:spPr>
          <a:xfrm>
            <a:off x="685800" y="1905000"/>
            <a:ext cx="6629400" cy="4482819"/>
          </a:xfrm>
          <a:prstGeom prst="rect">
            <a:avLst/>
          </a:prstGeom>
        </p:spPr>
      </p:pic>
      <p:sp>
        <p:nvSpPr>
          <p:cNvPr id="5" name="Rectángulo 4">
            <a:extLst>
              <a:ext uri="{FF2B5EF4-FFF2-40B4-BE49-F238E27FC236}">
                <a16:creationId xmlns:a16="http://schemas.microsoft.com/office/drawing/2014/main" id="{6E7BD589-7604-C9EC-090C-94ED819EF455}"/>
              </a:ext>
            </a:extLst>
          </p:cNvPr>
          <p:cNvSpPr/>
          <p:nvPr/>
        </p:nvSpPr>
        <p:spPr>
          <a:xfrm>
            <a:off x="675503" y="3435178"/>
            <a:ext cx="5438608" cy="1524000"/>
          </a:xfrm>
          <a:prstGeom prst="rect">
            <a:avLst/>
          </a:prstGeom>
          <a:noFill/>
          <a:ln w="38100">
            <a:solidFill>
              <a:schemeClr val="accent2"/>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6" name="CuadroTexto 5">
            <a:extLst>
              <a:ext uri="{FF2B5EF4-FFF2-40B4-BE49-F238E27FC236}">
                <a16:creationId xmlns:a16="http://schemas.microsoft.com/office/drawing/2014/main" id="{2EA7A6FE-F786-148F-E52C-0C6863AA0641}"/>
              </a:ext>
            </a:extLst>
          </p:cNvPr>
          <p:cNvSpPr txBox="1"/>
          <p:nvPr/>
        </p:nvSpPr>
        <p:spPr>
          <a:xfrm>
            <a:off x="6324600" y="3657600"/>
            <a:ext cx="1676400" cy="707886"/>
          </a:xfrm>
          <a:prstGeom prst="rect">
            <a:avLst/>
          </a:prstGeom>
          <a:noFill/>
        </p:spPr>
        <p:txBody>
          <a:bodyPr wrap="square" rtlCol="0">
            <a:spAutoFit/>
          </a:bodyPr>
          <a:lstStyle/>
          <a:p>
            <a:r>
              <a:rPr lang="es-MX" sz="2000" b="0" dirty="0">
                <a:solidFill>
                  <a:schemeClr val="accent2"/>
                </a:solidFill>
                <a:latin typeface="+mn-lt"/>
              </a:rPr>
              <a:t>Ajuste individual</a:t>
            </a:r>
          </a:p>
        </p:txBody>
      </p:sp>
      <p:sp>
        <p:nvSpPr>
          <p:cNvPr id="7" name="Rectángulo 6">
            <a:extLst>
              <a:ext uri="{FF2B5EF4-FFF2-40B4-BE49-F238E27FC236}">
                <a16:creationId xmlns:a16="http://schemas.microsoft.com/office/drawing/2014/main" id="{FD4E32A9-18C3-775F-4B3D-9A7BAEA44530}"/>
              </a:ext>
            </a:extLst>
          </p:cNvPr>
          <p:cNvSpPr/>
          <p:nvPr/>
        </p:nvSpPr>
        <p:spPr>
          <a:xfrm>
            <a:off x="675502" y="5334000"/>
            <a:ext cx="5649097" cy="1188016"/>
          </a:xfrm>
          <a:prstGeom prst="rect">
            <a:avLst/>
          </a:prstGeom>
          <a:noFill/>
          <a:ln w="38100">
            <a:solidFill>
              <a:schemeClr val="accent6"/>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CuadroTexto 7">
            <a:extLst>
              <a:ext uri="{FF2B5EF4-FFF2-40B4-BE49-F238E27FC236}">
                <a16:creationId xmlns:a16="http://schemas.microsoft.com/office/drawing/2014/main" id="{D0F883B0-0E00-BB24-6E48-8636BB9151A3}"/>
              </a:ext>
            </a:extLst>
          </p:cNvPr>
          <p:cNvSpPr txBox="1"/>
          <p:nvPr/>
        </p:nvSpPr>
        <p:spPr>
          <a:xfrm>
            <a:off x="6819900" y="5684052"/>
            <a:ext cx="1676400" cy="400110"/>
          </a:xfrm>
          <a:prstGeom prst="rect">
            <a:avLst/>
          </a:prstGeom>
          <a:noFill/>
        </p:spPr>
        <p:txBody>
          <a:bodyPr wrap="square" rtlCol="0">
            <a:spAutoFit/>
          </a:bodyPr>
          <a:lstStyle/>
          <a:p>
            <a:r>
              <a:rPr lang="es-MX" sz="2000" b="0" dirty="0">
                <a:solidFill>
                  <a:schemeClr val="accent6"/>
                </a:solidFill>
                <a:latin typeface="+mn-lt"/>
              </a:rPr>
              <a:t>Ajuste global</a:t>
            </a:r>
          </a:p>
        </p:txBody>
      </p:sp>
    </p:spTree>
    <p:extLst>
      <p:ext uri="{BB962C8B-B14F-4D97-AF65-F5344CB8AC3E}">
        <p14:creationId xmlns:p14="http://schemas.microsoft.com/office/powerpoint/2010/main" val="40354921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C35A6B1E-1D52-E7D8-2ACE-D7B6A924D92C}"/>
              </a:ext>
            </a:extLst>
          </p:cNvPr>
          <p:cNvPicPr>
            <a:picLocks noChangeAspect="1"/>
          </p:cNvPicPr>
          <p:nvPr/>
        </p:nvPicPr>
        <p:blipFill>
          <a:blip r:embed="rId2"/>
          <a:stretch>
            <a:fillRect/>
          </a:stretch>
        </p:blipFill>
        <p:spPr>
          <a:xfrm>
            <a:off x="76200" y="2280329"/>
            <a:ext cx="9144000" cy="3053671"/>
          </a:xfrm>
          <a:prstGeom prst="rect">
            <a:avLst/>
          </a:prstGeom>
        </p:spPr>
      </p:pic>
      <p:sp>
        <p:nvSpPr>
          <p:cNvPr id="2" name="Título 1">
            <a:extLst>
              <a:ext uri="{FF2B5EF4-FFF2-40B4-BE49-F238E27FC236}">
                <a16:creationId xmlns:a16="http://schemas.microsoft.com/office/drawing/2014/main" id="{02A9F602-E2B7-54E1-94A3-72EE0C7D11FB}"/>
              </a:ext>
            </a:extLst>
          </p:cNvPr>
          <p:cNvSpPr>
            <a:spLocks noGrp="1"/>
          </p:cNvSpPr>
          <p:nvPr>
            <p:ph type="title"/>
          </p:nvPr>
        </p:nvSpPr>
        <p:spPr/>
        <p:txBody>
          <a:bodyPr/>
          <a:lstStyle/>
          <a:p>
            <a:r>
              <a:rPr lang="es-MX" dirty="0"/>
              <a:t>Ajuste del modelo</a:t>
            </a:r>
          </a:p>
        </p:txBody>
      </p:sp>
      <p:sp>
        <p:nvSpPr>
          <p:cNvPr id="5" name="Rectángulo 4">
            <a:extLst>
              <a:ext uri="{FF2B5EF4-FFF2-40B4-BE49-F238E27FC236}">
                <a16:creationId xmlns:a16="http://schemas.microsoft.com/office/drawing/2014/main" id="{6E7BD589-7604-C9EC-090C-94ED819EF455}"/>
              </a:ext>
            </a:extLst>
          </p:cNvPr>
          <p:cNvSpPr/>
          <p:nvPr/>
        </p:nvSpPr>
        <p:spPr>
          <a:xfrm>
            <a:off x="0" y="2206965"/>
            <a:ext cx="5438608" cy="1831635"/>
          </a:xfrm>
          <a:prstGeom prst="rect">
            <a:avLst/>
          </a:prstGeom>
          <a:noFill/>
          <a:ln w="38100">
            <a:solidFill>
              <a:schemeClr val="accent2"/>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6" name="CuadroTexto 5">
            <a:extLst>
              <a:ext uri="{FF2B5EF4-FFF2-40B4-BE49-F238E27FC236}">
                <a16:creationId xmlns:a16="http://schemas.microsoft.com/office/drawing/2014/main" id="{2EA7A6FE-F786-148F-E52C-0C6863AA0641}"/>
              </a:ext>
            </a:extLst>
          </p:cNvPr>
          <p:cNvSpPr txBox="1"/>
          <p:nvPr/>
        </p:nvSpPr>
        <p:spPr>
          <a:xfrm>
            <a:off x="5715000" y="2636061"/>
            <a:ext cx="1676400" cy="707886"/>
          </a:xfrm>
          <a:prstGeom prst="rect">
            <a:avLst/>
          </a:prstGeom>
          <a:noFill/>
        </p:spPr>
        <p:txBody>
          <a:bodyPr wrap="square" rtlCol="0">
            <a:spAutoFit/>
          </a:bodyPr>
          <a:lstStyle/>
          <a:p>
            <a:r>
              <a:rPr lang="es-MX" sz="2000" b="0" dirty="0">
                <a:solidFill>
                  <a:schemeClr val="accent2"/>
                </a:solidFill>
                <a:latin typeface="+mn-lt"/>
              </a:rPr>
              <a:t>Ajuste individual</a:t>
            </a:r>
          </a:p>
        </p:txBody>
      </p:sp>
      <p:sp>
        <p:nvSpPr>
          <p:cNvPr id="7" name="Rectángulo 6">
            <a:extLst>
              <a:ext uri="{FF2B5EF4-FFF2-40B4-BE49-F238E27FC236}">
                <a16:creationId xmlns:a16="http://schemas.microsoft.com/office/drawing/2014/main" id="{FD4E32A9-18C3-775F-4B3D-9A7BAEA44530}"/>
              </a:ext>
            </a:extLst>
          </p:cNvPr>
          <p:cNvSpPr/>
          <p:nvPr/>
        </p:nvSpPr>
        <p:spPr>
          <a:xfrm>
            <a:off x="76200" y="4114799"/>
            <a:ext cx="8991600" cy="1394227"/>
          </a:xfrm>
          <a:prstGeom prst="rect">
            <a:avLst/>
          </a:prstGeom>
          <a:noFill/>
          <a:ln w="38100">
            <a:solidFill>
              <a:schemeClr val="accent6"/>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CuadroTexto 7">
            <a:extLst>
              <a:ext uri="{FF2B5EF4-FFF2-40B4-BE49-F238E27FC236}">
                <a16:creationId xmlns:a16="http://schemas.microsoft.com/office/drawing/2014/main" id="{D0F883B0-0E00-BB24-6E48-8636BB9151A3}"/>
              </a:ext>
            </a:extLst>
          </p:cNvPr>
          <p:cNvSpPr txBox="1"/>
          <p:nvPr/>
        </p:nvSpPr>
        <p:spPr>
          <a:xfrm>
            <a:off x="2973859" y="5801308"/>
            <a:ext cx="1676400" cy="400110"/>
          </a:xfrm>
          <a:prstGeom prst="rect">
            <a:avLst/>
          </a:prstGeom>
          <a:noFill/>
        </p:spPr>
        <p:txBody>
          <a:bodyPr wrap="square" rtlCol="0">
            <a:spAutoFit/>
          </a:bodyPr>
          <a:lstStyle/>
          <a:p>
            <a:r>
              <a:rPr lang="es-MX" sz="2000" b="0" dirty="0">
                <a:solidFill>
                  <a:schemeClr val="accent6"/>
                </a:solidFill>
                <a:latin typeface="+mn-lt"/>
              </a:rPr>
              <a:t>Ajuste global</a:t>
            </a:r>
          </a:p>
        </p:txBody>
      </p:sp>
      <p:pic>
        <p:nvPicPr>
          <p:cNvPr id="12" name="Imagen 11">
            <a:extLst>
              <a:ext uri="{FF2B5EF4-FFF2-40B4-BE49-F238E27FC236}">
                <a16:creationId xmlns:a16="http://schemas.microsoft.com/office/drawing/2014/main" id="{48A59B55-37DB-0C06-EAEF-1EE19C4BCD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0600" y="5814068"/>
            <a:ext cx="4025900" cy="774700"/>
          </a:xfrm>
          <a:prstGeom prst="rect">
            <a:avLst/>
          </a:prstGeom>
        </p:spPr>
      </p:pic>
      <p:pic>
        <p:nvPicPr>
          <p:cNvPr id="14" name="Imagen 13">
            <a:extLst>
              <a:ext uri="{FF2B5EF4-FFF2-40B4-BE49-F238E27FC236}">
                <a16:creationId xmlns:a16="http://schemas.microsoft.com/office/drawing/2014/main" id="{4277A1E7-F0AB-9B58-449D-F0CD44D682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82" y="5685209"/>
            <a:ext cx="2806700" cy="482600"/>
          </a:xfrm>
          <a:prstGeom prst="rect">
            <a:avLst/>
          </a:prstGeom>
        </p:spPr>
      </p:pic>
      <p:sp>
        <p:nvSpPr>
          <p:cNvPr id="15" name="CuadroTexto 14">
            <a:extLst>
              <a:ext uri="{FF2B5EF4-FFF2-40B4-BE49-F238E27FC236}">
                <a16:creationId xmlns:a16="http://schemas.microsoft.com/office/drawing/2014/main" id="{494394FB-9671-8A5E-400B-B00D10BA200C}"/>
              </a:ext>
            </a:extLst>
          </p:cNvPr>
          <p:cNvSpPr txBox="1"/>
          <p:nvPr/>
        </p:nvSpPr>
        <p:spPr>
          <a:xfrm>
            <a:off x="152400" y="6165075"/>
            <a:ext cx="3593548" cy="954107"/>
          </a:xfrm>
          <a:prstGeom prst="rect">
            <a:avLst/>
          </a:prstGeom>
          <a:noFill/>
        </p:spPr>
        <p:txBody>
          <a:bodyPr wrap="none" rtlCol="0">
            <a:spAutoFit/>
          </a:bodyPr>
          <a:lstStyle/>
          <a:p>
            <a:r>
              <a:rPr lang="es-MX" sz="1600" b="0" dirty="0">
                <a:solidFill>
                  <a:schemeClr val="accent1"/>
                </a:solidFill>
                <a:latin typeface="+mj-lt"/>
              </a:rPr>
              <a:t>SRC es la suma de los residuales cuadrados</a:t>
            </a:r>
          </a:p>
          <a:p>
            <a:r>
              <a:rPr lang="es-MX" sz="1600" b="0" dirty="0">
                <a:solidFill>
                  <a:schemeClr val="accent1"/>
                </a:solidFill>
                <a:latin typeface="+mj-lt"/>
              </a:rPr>
              <a:t>STC es la suma total de cuadrados</a:t>
            </a:r>
          </a:p>
          <a:p>
            <a:endParaRPr lang="es-MX" dirty="0"/>
          </a:p>
        </p:txBody>
      </p:sp>
    </p:spTree>
    <p:extLst>
      <p:ext uri="{BB962C8B-B14F-4D97-AF65-F5344CB8AC3E}">
        <p14:creationId xmlns:p14="http://schemas.microsoft.com/office/powerpoint/2010/main" val="3243725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60E9DF-A608-6BA3-A0C2-B3345801A7E7}"/>
              </a:ext>
            </a:extLst>
          </p:cNvPr>
          <p:cNvSpPr>
            <a:spLocks noGrp="1"/>
          </p:cNvSpPr>
          <p:nvPr>
            <p:ph type="title"/>
          </p:nvPr>
        </p:nvSpPr>
        <p:spPr/>
        <p:txBody>
          <a:bodyPr/>
          <a:lstStyle/>
          <a:p>
            <a:r>
              <a:rPr lang="es-MX" dirty="0"/>
              <a:t>Pruebas de hipótesis asociadas</a:t>
            </a:r>
          </a:p>
        </p:txBody>
      </p:sp>
      <p:sp>
        <p:nvSpPr>
          <p:cNvPr id="5" name="Marcador de texto 4">
            <a:extLst>
              <a:ext uri="{FF2B5EF4-FFF2-40B4-BE49-F238E27FC236}">
                <a16:creationId xmlns:a16="http://schemas.microsoft.com/office/drawing/2014/main" id="{B2472C24-78B5-1869-C1C3-4256E0D14AFE}"/>
              </a:ext>
            </a:extLst>
          </p:cNvPr>
          <p:cNvSpPr>
            <a:spLocks noGrp="1"/>
          </p:cNvSpPr>
          <p:nvPr>
            <p:ph type="body" idx="1"/>
          </p:nvPr>
        </p:nvSpPr>
        <p:spPr/>
        <p:txBody>
          <a:bodyPr/>
          <a:lstStyle/>
          <a:p>
            <a:r>
              <a:rPr lang="es-MX" dirty="0"/>
              <a:t>Individual</a:t>
            </a:r>
          </a:p>
        </p:txBody>
      </p:sp>
      <p:sp>
        <p:nvSpPr>
          <p:cNvPr id="3" name="Marcador de contenido 2">
            <a:extLst>
              <a:ext uri="{FF2B5EF4-FFF2-40B4-BE49-F238E27FC236}">
                <a16:creationId xmlns:a16="http://schemas.microsoft.com/office/drawing/2014/main" id="{CB95CEDB-92CE-C335-4750-8F4241DAEFCE}"/>
              </a:ext>
            </a:extLst>
          </p:cNvPr>
          <p:cNvSpPr>
            <a:spLocks noGrp="1"/>
          </p:cNvSpPr>
          <p:nvPr>
            <p:ph sz="half" idx="2"/>
          </p:nvPr>
        </p:nvSpPr>
        <p:spPr/>
        <p:txBody>
          <a:bodyPr/>
          <a:lstStyle/>
          <a:p>
            <a:r>
              <a:rPr lang="es-ES" dirty="0">
                <a:solidFill>
                  <a:schemeClr val="accent2">
                    <a:lumMod val="50000"/>
                  </a:schemeClr>
                </a:solidFill>
              </a:rPr>
              <a:t>Ho: </a:t>
            </a:r>
            <a:r>
              <a:rPr lang="el-GR" dirty="0">
                <a:solidFill>
                  <a:schemeClr val="accent2">
                    <a:lumMod val="50000"/>
                  </a:schemeClr>
                </a:solidFill>
              </a:rPr>
              <a:t>β</a:t>
            </a:r>
            <a:r>
              <a:rPr lang="es-MX" baseline="-25000" dirty="0">
                <a:solidFill>
                  <a:schemeClr val="accent2">
                    <a:lumMod val="50000"/>
                  </a:schemeClr>
                </a:solidFill>
              </a:rPr>
              <a:t>i</a:t>
            </a:r>
            <a:r>
              <a:rPr lang="es-MX" dirty="0">
                <a:solidFill>
                  <a:schemeClr val="accent2">
                    <a:lumMod val="50000"/>
                  </a:schemeClr>
                </a:solidFill>
              </a:rPr>
              <a:t>=0</a:t>
            </a:r>
          </a:p>
          <a:p>
            <a:r>
              <a:rPr lang="es-MX" dirty="0"/>
              <a:t>Ha: </a:t>
            </a:r>
            <a:r>
              <a:rPr lang="el-GR" dirty="0">
                <a:solidFill>
                  <a:schemeClr val="accent2">
                    <a:lumMod val="50000"/>
                  </a:schemeClr>
                </a:solidFill>
              </a:rPr>
              <a:t>β</a:t>
            </a:r>
            <a:r>
              <a:rPr lang="es-MX" dirty="0">
                <a:solidFill>
                  <a:schemeClr val="accent2">
                    <a:lumMod val="50000"/>
                  </a:schemeClr>
                </a:solidFill>
              </a:rPr>
              <a:t>i=0</a:t>
            </a:r>
          </a:p>
          <a:p>
            <a:endParaRPr lang="es-MX" dirty="0">
              <a:solidFill>
                <a:schemeClr val="accent2">
                  <a:lumMod val="50000"/>
                </a:schemeClr>
              </a:solidFill>
            </a:endParaRPr>
          </a:p>
          <a:p>
            <a:endParaRPr lang="es-MX" dirty="0">
              <a:solidFill>
                <a:schemeClr val="accent2">
                  <a:lumMod val="50000"/>
                </a:schemeClr>
              </a:solidFill>
            </a:endParaRPr>
          </a:p>
          <a:p>
            <a:r>
              <a:rPr lang="es-MX" dirty="0">
                <a:solidFill>
                  <a:schemeClr val="accent2">
                    <a:lumMod val="50000"/>
                  </a:schemeClr>
                </a:solidFill>
              </a:rPr>
              <a:t>Es una prueba bilateral</a:t>
            </a:r>
          </a:p>
          <a:p>
            <a:r>
              <a:rPr lang="es-MX" dirty="0">
                <a:solidFill>
                  <a:schemeClr val="accent2">
                    <a:lumMod val="50000"/>
                  </a:schemeClr>
                </a:solidFill>
              </a:rPr>
              <a:t>¿Por qué comparar contra cero?</a:t>
            </a:r>
          </a:p>
        </p:txBody>
      </p:sp>
      <p:sp>
        <p:nvSpPr>
          <p:cNvPr id="6" name="Marcador de texto 5">
            <a:extLst>
              <a:ext uri="{FF2B5EF4-FFF2-40B4-BE49-F238E27FC236}">
                <a16:creationId xmlns:a16="http://schemas.microsoft.com/office/drawing/2014/main" id="{9462F52E-964F-EEC6-56EF-C8B661524376}"/>
              </a:ext>
            </a:extLst>
          </p:cNvPr>
          <p:cNvSpPr>
            <a:spLocks noGrp="1"/>
          </p:cNvSpPr>
          <p:nvPr>
            <p:ph type="body" sz="quarter" idx="3"/>
          </p:nvPr>
        </p:nvSpPr>
        <p:spPr/>
        <p:txBody>
          <a:bodyPr/>
          <a:lstStyle/>
          <a:p>
            <a:r>
              <a:rPr lang="es-MX" dirty="0"/>
              <a:t>Global</a:t>
            </a:r>
          </a:p>
        </p:txBody>
      </p:sp>
      <p:sp>
        <p:nvSpPr>
          <p:cNvPr id="7" name="Marcador de contenido 6">
            <a:extLst>
              <a:ext uri="{FF2B5EF4-FFF2-40B4-BE49-F238E27FC236}">
                <a16:creationId xmlns:a16="http://schemas.microsoft.com/office/drawing/2014/main" id="{6BDD259C-8A85-3158-52C5-6B1D2A89B736}"/>
              </a:ext>
            </a:extLst>
          </p:cNvPr>
          <p:cNvSpPr>
            <a:spLocks noGrp="1"/>
          </p:cNvSpPr>
          <p:nvPr>
            <p:ph sz="quarter" idx="4"/>
          </p:nvPr>
        </p:nvSpPr>
        <p:spPr/>
        <p:txBody>
          <a:bodyPr/>
          <a:lstStyle/>
          <a:p>
            <a:r>
              <a:rPr lang="es-MX" dirty="0"/>
              <a:t>Más de un parámetro es igual a cero. </a:t>
            </a:r>
          </a:p>
          <a:p>
            <a:r>
              <a:rPr lang="es-MX" dirty="0"/>
              <a:t>En el caso del ajuste, se comparan las varianzas residuales  del modelo restringido (sin parámetros), contra el modelo con todos los parámetros</a:t>
            </a:r>
          </a:p>
        </p:txBody>
      </p:sp>
      <mc:AlternateContent xmlns:mc="http://schemas.openxmlformats.org/markup-compatibility/2006" xmlns:a14="http://schemas.microsoft.com/office/drawing/2010/main">
        <mc:Choice Requires="a14">
          <p:sp>
            <p:nvSpPr>
              <p:cNvPr id="8" name="CuadroTexto 7">
                <a:extLst>
                  <a:ext uri="{FF2B5EF4-FFF2-40B4-BE49-F238E27FC236}">
                    <a16:creationId xmlns:a16="http://schemas.microsoft.com/office/drawing/2014/main" id="{E8C83659-628A-D505-A3F3-F581444C0781}"/>
                  </a:ext>
                </a:extLst>
              </p:cNvPr>
              <p:cNvSpPr txBox="1"/>
              <p:nvPr/>
            </p:nvSpPr>
            <p:spPr>
              <a:xfrm>
                <a:off x="573056" y="3904172"/>
                <a:ext cx="3137910" cy="46878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 sz="1600" b="0" i="1" smtClean="0">
                          <a:solidFill>
                            <a:schemeClr val="accent1"/>
                          </a:solidFill>
                          <a:latin typeface="Cambria Math" panose="02040503050406030204" pitchFamily="18" charset="0"/>
                        </a:rPr>
                        <m:t>𝑡</m:t>
                      </m:r>
                      <m:r>
                        <a:rPr lang="es-ES" sz="1600" b="0" i="1" smtClean="0">
                          <a:solidFill>
                            <a:schemeClr val="accent1"/>
                          </a:solidFill>
                          <a:latin typeface="Cambria Math" panose="02040503050406030204" pitchFamily="18" charset="0"/>
                        </a:rPr>
                        <m:t>=</m:t>
                      </m:r>
                      <m:f>
                        <m:fPr>
                          <m:ctrlPr>
                            <a:rPr lang="es-MX" sz="1600" b="0" i="1" smtClean="0">
                              <a:solidFill>
                                <a:schemeClr val="accent1"/>
                              </a:solidFill>
                              <a:latin typeface="Cambria Math" panose="02040503050406030204" pitchFamily="18" charset="0"/>
                            </a:rPr>
                          </m:ctrlPr>
                        </m:fPr>
                        <m:num>
                          <m:r>
                            <a:rPr lang="es-ES" sz="1600" b="0" i="1" smtClean="0">
                              <a:solidFill>
                                <a:schemeClr val="accent1"/>
                              </a:solidFill>
                              <a:latin typeface="Cambria Math" panose="02040503050406030204" pitchFamily="18" charset="0"/>
                            </a:rPr>
                            <m:t>𝑒𝑠𝑡𝑖𝑚𝑎𝑑𝑜𝑟</m:t>
                          </m:r>
                          <m:r>
                            <a:rPr lang="es-ES" sz="1600" b="0" i="1" smtClean="0">
                              <a:solidFill>
                                <a:schemeClr val="accent1"/>
                              </a:solidFill>
                              <a:latin typeface="Cambria Math" panose="02040503050406030204" pitchFamily="18" charset="0"/>
                            </a:rPr>
                            <m:t> −</m:t>
                          </m:r>
                          <m:r>
                            <a:rPr lang="es-ES" sz="1600" b="0" i="1" smtClean="0">
                              <a:solidFill>
                                <a:schemeClr val="accent1"/>
                              </a:solidFill>
                              <a:latin typeface="Cambria Math" panose="02040503050406030204" pitchFamily="18" charset="0"/>
                            </a:rPr>
                            <m:t>𝑣𝑎𝑙𝑜𝑟</m:t>
                          </m:r>
                          <m:r>
                            <a:rPr lang="es-ES" sz="1600" b="0" i="1" smtClean="0">
                              <a:solidFill>
                                <a:schemeClr val="accent1"/>
                              </a:solidFill>
                              <a:latin typeface="Cambria Math" panose="02040503050406030204" pitchFamily="18" charset="0"/>
                            </a:rPr>
                            <m:t> </m:t>
                          </m:r>
                          <m:r>
                            <a:rPr lang="es-ES" sz="1600" b="0" i="1" smtClean="0">
                              <a:solidFill>
                                <a:schemeClr val="accent1"/>
                              </a:solidFill>
                              <a:latin typeface="Cambria Math" panose="02040503050406030204" pitchFamily="18" charset="0"/>
                            </a:rPr>
                            <m:t>h𝑖𝑝𝑜𝑡</m:t>
                          </m:r>
                          <m:r>
                            <a:rPr lang="es-ES" sz="1600" b="0" i="1">
                              <a:solidFill>
                                <a:schemeClr val="accent1"/>
                              </a:solidFill>
                              <a:latin typeface="Cambria Math" panose="02040503050406030204" pitchFamily="18" charset="0"/>
                            </a:rPr>
                            <m:t>é</m:t>
                          </m:r>
                          <m:r>
                            <a:rPr lang="es-ES" sz="1600" b="0" i="1" smtClean="0">
                              <a:solidFill>
                                <a:schemeClr val="accent1"/>
                              </a:solidFill>
                              <a:latin typeface="Cambria Math" panose="02040503050406030204" pitchFamily="18" charset="0"/>
                            </a:rPr>
                            <m:t>𝑡𝑖𝑐𝑜</m:t>
                          </m:r>
                        </m:num>
                        <m:den>
                          <m:r>
                            <a:rPr lang="es-ES" sz="1600" b="0" i="1" smtClean="0">
                              <a:solidFill>
                                <a:schemeClr val="accent1"/>
                              </a:solidFill>
                              <a:latin typeface="Cambria Math" panose="02040503050406030204" pitchFamily="18" charset="0"/>
                            </a:rPr>
                            <m:t>𝑒𝑟𝑟𝑜𝑟</m:t>
                          </m:r>
                          <m:r>
                            <a:rPr lang="es-ES" sz="1600" b="0" i="1" smtClean="0">
                              <a:solidFill>
                                <a:schemeClr val="accent1"/>
                              </a:solidFill>
                              <a:latin typeface="Cambria Math" panose="02040503050406030204" pitchFamily="18" charset="0"/>
                            </a:rPr>
                            <m:t> </m:t>
                          </m:r>
                          <m:r>
                            <a:rPr lang="es-ES" sz="1600" b="0" i="1" smtClean="0">
                              <a:solidFill>
                                <a:schemeClr val="accent1"/>
                              </a:solidFill>
                              <a:latin typeface="Cambria Math" panose="02040503050406030204" pitchFamily="18" charset="0"/>
                            </a:rPr>
                            <m:t>𝑒𝑠𝑡</m:t>
                          </m:r>
                          <m:r>
                            <a:rPr lang="es-ES" sz="1600" b="0" i="1">
                              <a:solidFill>
                                <a:schemeClr val="accent1"/>
                              </a:solidFill>
                              <a:latin typeface="Cambria Math" panose="02040503050406030204" pitchFamily="18" charset="0"/>
                            </a:rPr>
                            <m:t>á</m:t>
                          </m:r>
                          <m:r>
                            <a:rPr lang="es-ES" sz="1600" b="0" i="1" smtClean="0">
                              <a:solidFill>
                                <a:schemeClr val="accent1"/>
                              </a:solidFill>
                              <a:latin typeface="Cambria Math" panose="02040503050406030204" pitchFamily="18" charset="0"/>
                            </a:rPr>
                            <m:t>𝑛𝑑𝑎𝑟</m:t>
                          </m:r>
                        </m:den>
                      </m:f>
                    </m:oMath>
                  </m:oMathPara>
                </a14:m>
                <a:endParaRPr lang="es-MX" sz="1600" b="0" dirty="0">
                  <a:solidFill>
                    <a:schemeClr val="accent1"/>
                  </a:solidFill>
                </a:endParaRPr>
              </a:p>
            </p:txBody>
          </p:sp>
        </mc:Choice>
        <mc:Fallback xmlns="">
          <p:sp>
            <p:nvSpPr>
              <p:cNvPr id="8" name="CuadroTexto 7">
                <a:extLst>
                  <a:ext uri="{FF2B5EF4-FFF2-40B4-BE49-F238E27FC236}">
                    <a16:creationId xmlns:a16="http://schemas.microsoft.com/office/drawing/2014/main" id="{E8C83659-628A-D505-A3F3-F581444C0781}"/>
                  </a:ext>
                </a:extLst>
              </p:cNvPr>
              <p:cNvSpPr txBox="1">
                <a:spLocks noRot="1" noChangeAspect="1" noMove="1" noResize="1" noEditPoints="1" noAdjustHandles="1" noChangeArrowheads="1" noChangeShapeType="1" noTextEdit="1"/>
              </p:cNvSpPr>
              <p:nvPr/>
            </p:nvSpPr>
            <p:spPr>
              <a:xfrm>
                <a:off x="573056" y="3904172"/>
                <a:ext cx="3137910" cy="468783"/>
              </a:xfrm>
              <a:prstGeom prst="rect">
                <a:avLst/>
              </a:prstGeom>
              <a:blipFill>
                <a:blip r:embed="rId2"/>
                <a:stretch>
                  <a:fillRect l="-806" t="-7895" r="-403" b="-28947"/>
                </a:stretch>
              </a:blipFill>
            </p:spPr>
            <p:txBody>
              <a:bodyPr/>
              <a:lstStyle/>
              <a:p>
                <a:r>
                  <a:rPr lang="es-MX">
                    <a:noFill/>
                  </a:rPr>
                  <a:t> </a:t>
                </a:r>
              </a:p>
            </p:txBody>
          </p:sp>
        </mc:Fallback>
      </mc:AlternateContent>
      <p:pic>
        <p:nvPicPr>
          <p:cNvPr id="10" name="Imagen 9">
            <a:extLst>
              <a:ext uri="{FF2B5EF4-FFF2-40B4-BE49-F238E27FC236}">
                <a16:creationId xmlns:a16="http://schemas.microsoft.com/office/drawing/2014/main" id="{1503EE7E-C514-BD0E-D526-B4B7FCC06693}"/>
              </a:ext>
            </a:extLst>
          </p:cNvPr>
          <p:cNvPicPr>
            <a:picLocks noChangeAspect="1"/>
          </p:cNvPicPr>
          <p:nvPr/>
        </p:nvPicPr>
        <p:blipFill>
          <a:blip r:embed="rId3"/>
          <a:stretch>
            <a:fillRect/>
          </a:stretch>
        </p:blipFill>
        <p:spPr>
          <a:xfrm>
            <a:off x="4154179" y="4572000"/>
            <a:ext cx="4925867" cy="2301135"/>
          </a:xfrm>
          <a:prstGeom prst="rect">
            <a:avLst/>
          </a:prstGeom>
        </p:spPr>
      </p:pic>
    </p:spTree>
    <p:extLst>
      <p:ext uri="{BB962C8B-B14F-4D97-AF65-F5344CB8AC3E}">
        <p14:creationId xmlns:p14="http://schemas.microsoft.com/office/powerpoint/2010/main" val="15450472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9B5D5C-2417-A252-2F6A-23278D57500D}"/>
              </a:ext>
            </a:extLst>
          </p:cNvPr>
          <p:cNvSpPr>
            <a:spLocks noGrp="1"/>
          </p:cNvSpPr>
          <p:nvPr>
            <p:ph type="title"/>
          </p:nvPr>
        </p:nvSpPr>
        <p:spPr/>
        <p:txBody>
          <a:bodyPr/>
          <a:lstStyle/>
          <a:p>
            <a:r>
              <a:rPr lang="es-MX" dirty="0"/>
              <a:t>Supuestos del modelo</a:t>
            </a:r>
          </a:p>
        </p:txBody>
      </p:sp>
      <p:pic>
        <p:nvPicPr>
          <p:cNvPr id="5" name="Marcador de contenido 4">
            <a:extLst>
              <a:ext uri="{FF2B5EF4-FFF2-40B4-BE49-F238E27FC236}">
                <a16:creationId xmlns:a16="http://schemas.microsoft.com/office/drawing/2014/main" id="{8A001E0F-A327-13CB-53FE-B531E66CB9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600" y="3810000"/>
            <a:ext cx="7989888" cy="2227483"/>
          </a:xfrm>
        </p:spPr>
      </p:pic>
      <p:pic>
        <p:nvPicPr>
          <p:cNvPr id="6" name="Imagen 5">
            <a:extLst>
              <a:ext uri="{FF2B5EF4-FFF2-40B4-BE49-F238E27FC236}">
                <a16:creationId xmlns:a16="http://schemas.microsoft.com/office/drawing/2014/main" id="{43AA01DE-DEE7-AB2A-718E-A40A10640BB1}"/>
              </a:ext>
            </a:extLst>
          </p:cNvPr>
          <p:cNvPicPr>
            <a:picLocks noChangeAspect="1"/>
          </p:cNvPicPr>
          <p:nvPr/>
        </p:nvPicPr>
        <p:blipFill>
          <a:blip r:embed="rId3"/>
          <a:stretch>
            <a:fillRect/>
          </a:stretch>
        </p:blipFill>
        <p:spPr>
          <a:xfrm>
            <a:off x="1905000" y="2438400"/>
            <a:ext cx="6135358" cy="714799"/>
          </a:xfrm>
          <a:prstGeom prst="rect">
            <a:avLst/>
          </a:prstGeom>
        </p:spPr>
      </p:pic>
    </p:spTree>
    <p:extLst>
      <p:ext uri="{BB962C8B-B14F-4D97-AF65-F5344CB8AC3E}">
        <p14:creationId xmlns:p14="http://schemas.microsoft.com/office/powerpoint/2010/main" val="19352609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89C7E9-75A7-73D9-8AF1-B9D0F3E9ABEA}"/>
              </a:ext>
            </a:extLst>
          </p:cNvPr>
          <p:cNvSpPr>
            <a:spLocks noGrp="1"/>
          </p:cNvSpPr>
          <p:nvPr>
            <p:ph type="title"/>
          </p:nvPr>
        </p:nvSpPr>
        <p:spPr/>
        <p:txBody>
          <a:bodyPr/>
          <a:lstStyle/>
          <a:p>
            <a:r>
              <a:rPr lang="es-MX" dirty="0"/>
              <a:t>¿cómo se ve?</a:t>
            </a:r>
          </a:p>
        </p:txBody>
      </p:sp>
      <p:pic>
        <p:nvPicPr>
          <p:cNvPr id="4" name="Marcador de contenido 3">
            <a:extLst>
              <a:ext uri="{FF2B5EF4-FFF2-40B4-BE49-F238E27FC236}">
                <a16:creationId xmlns:a16="http://schemas.microsoft.com/office/drawing/2014/main" id="{4E65BD23-46D1-52B3-C2B8-DBCC24AB68AC}"/>
              </a:ext>
            </a:extLst>
          </p:cNvPr>
          <p:cNvPicPr>
            <a:picLocks noGrp="1" noChangeAspect="1"/>
          </p:cNvPicPr>
          <p:nvPr>
            <p:ph idx="1"/>
          </p:nvPr>
        </p:nvPicPr>
        <p:blipFill>
          <a:blip r:embed="rId2"/>
          <a:stretch>
            <a:fillRect/>
          </a:stretch>
        </p:blipFill>
        <p:spPr>
          <a:xfrm>
            <a:off x="1828800" y="1676400"/>
            <a:ext cx="5769726" cy="4951762"/>
          </a:xfrm>
          <a:prstGeom prst="rect">
            <a:avLst/>
          </a:prstGeom>
        </p:spPr>
      </p:pic>
    </p:spTree>
    <p:extLst>
      <p:ext uri="{BB962C8B-B14F-4D97-AF65-F5344CB8AC3E}">
        <p14:creationId xmlns:p14="http://schemas.microsoft.com/office/powerpoint/2010/main" val="38369196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E6B8DB-A280-049F-7B1C-AF8580B29A86}"/>
              </a:ext>
            </a:extLst>
          </p:cNvPr>
          <p:cNvSpPr>
            <a:spLocks noGrp="1"/>
          </p:cNvSpPr>
          <p:nvPr>
            <p:ph type="title"/>
          </p:nvPr>
        </p:nvSpPr>
        <p:spPr/>
        <p:txBody>
          <a:bodyPr/>
          <a:lstStyle/>
          <a:p>
            <a:r>
              <a:rPr lang="es-MX" dirty="0"/>
              <a:t>Linealidad en los parámetros</a:t>
            </a:r>
          </a:p>
        </p:txBody>
      </p:sp>
      <p:sp>
        <p:nvSpPr>
          <p:cNvPr id="3" name="Marcador de contenido 2">
            <a:extLst>
              <a:ext uri="{FF2B5EF4-FFF2-40B4-BE49-F238E27FC236}">
                <a16:creationId xmlns:a16="http://schemas.microsoft.com/office/drawing/2014/main" id="{50C50D41-DE61-738C-9FDF-0B8EA53638ED}"/>
              </a:ext>
            </a:extLst>
          </p:cNvPr>
          <p:cNvSpPr>
            <a:spLocks noGrp="1"/>
          </p:cNvSpPr>
          <p:nvPr>
            <p:ph idx="1"/>
          </p:nvPr>
        </p:nvSpPr>
        <p:spPr/>
        <p:txBody>
          <a:bodyPr/>
          <a:lstStyle/>
          <a:p>
            <a:r>
              <a:rPr lang="es-MX" dirty="0"/>
              <a:t>Como es evidente en el nombre de regresión</a:t>
            </a:r>
            <a:r>
              <a:rPr lang="es-MX" b="1" dirty="0"/>
              <a:t> lineal </a:t>
            </a:r>
            <a:r>
              <a:rPr lang="es-MX" dirty="0"/>
              <a:t>múltiple, se supone que la relación entre variables es lineal. </a:t>
            </a:r>
          </a:p>
          <a:p>
            <a:r>
              <a:rPr lang="es-MX" dirty="0"/>
              <a:t>En la práctica, esta suposición prácticamente nunca se puede confirmar.</a:t>
            </a:r>
          </a:p>
          <a:p>
            <a:r>
              <a:rPr lang="es-MX" dirty="0"/>
              <a:t> Sin embargo, como regla, es prudente revisar siempre </a:t>
            </a:r>
            <a:r>
              <a:rPr lang="es-MX" b="1" dirty="0"/>
              <a:t>el diagrama de dispersión bivariado de las variables de interés</a:t>
            </a:r>
            <a:r>
              <a:rPr lang="es-MX" dirty="0"/>
              <a:t>. </a:t>
            </a:r>
          </a:p>
          <a:p>
            <a:r>
              <a:rPr lang="es-MX" b="1" dirty="0"/>
              <a:t>Si no hay linealidad</a:t>
            </a:r>
            <a:r>
              <a:rPr lang="es-MX" dirty="0"/>
              <a:t>, y hay relaciones curvilíneas en las relaciones, uno puede considerar transformar las variables o permitir explícitamente el componente no lineal (esto lo veremos más adelante)</a:t>
            </a:r>
          </a:p>
        </p:txBody>
      </p:sp>
    </p:spTree>
    <p:extLst>
      <p:ext uri="{BB962C8B-B14F-4D97-AF65-F5344CB8AC3E}">
        <p14:creationId xmlns:p14="http://schemas.microsoft.com/office/powerpoint/2010/main" val="41273657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9B5D5C-2417-A252-2F6A-23278D57500D}"/>
              </a:ext>
            </a:extLst>
          </p:cNvPr>
          <p:cNvSpPr>
            <a:spLocks noGrp="1"/>
          </p:cNvSpPr>
          <p:nvPr>
            <p:ph type="title"/>
          </p:nvPr>
        </p:nvSpPr>
        <p:spPr/>
        <p:txBody>
          <a:bodyPr/>
          <a:lstStyle/>
          <a:p>
            <a:r>
              <a:rPr lang="es-MX" dirty="0"/>
              <a:t>Supuestos del modelo</a:t>
            </a:r>
          </a:p>
        </p:txBody>
      </p:sp>
      <p:pic>
        <p:nvPicPr>
          <p:cNvPr id="8" name="Marcador de contenido 7">
            <a:extLst>
              <a:ext uri="{FF2B5EF4-FFF2-40B4-BE49-F238E27FC236}">
                <a16:creationId xmlns:a16="http://schemas.microsoft.com/office/drawing/2014/main" id="{E7B04AA1-39CD-3F8C-9ABB-31D3AD95ED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2200" y="2057400"/>
            <a:ext cx="6432589" cy="4541112"/>
          </a:xfrm>
        </p:spPr>
      </p:pic>
      <p:sp>
        <p:nvSpPr>
          <p:cNvPr id="9" name="Flecha derecha 8">
            <a:extLst>
              <a:ext uri="{FF2B5EF4-FFF2-40B4-BE49-F238E27FC236}">
                <a16:creationId xmlns:a16="http://schemas.microsoft.com/office/drawing/2014/main" id="{AA2DE632-741E-7E61-C11D-E49486B4633D}"/>
              </a:ext>
            </a:extLst>
          </p:cNvPr>
          <p:cNvSpPr/>
          <p:nvPr/>
        </p:nvSpPr>
        <p:spPr>
          <a:xfrm>
            <a:off x="1219200" y="3398108"/>
            <a:ext cx="1019008" cy="609600"/>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4518426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884F8F-1BA2-D09F-4FC4-82A946B6139B}"/>
              </a:ext>
            </a:extLst>
          </p:cNvPr>
          <p:cNvSpPr>
            <a:spLocks noGrp="1"/>
          </p:cNvSpPr>
          <p:nvPr>
            <p:ph type="title"/>
          </p:nvPr>
        </p:nvSpPr>
        <p:spPr/>
        <p:txBody>
          <a:bodyPr/>
          <a:lstStyle/>
          <a:p>
            <a:r>
              <a:rPr lang="es-MX" dirty="0"/>
              <a:t>El último suuesto</a:t>
            </a:r>
          </a:p>
        </p:txBody>
      </p:sp>
      <p:pic>
        <p:nvPicPr>
          <p:cNvPr id="5" name="Marcador de contenido 4">
            <a:extLst>
              <a:ext uri="{FF2B5EF4-FFF2-40B4-BE49-F238E27FC236}">
                <a16:creationId xmlns:a16="http://schemas.microsoft.com/office/drawing/2014/main" id="{92B09DAB-129B-25B1-431F-2A39B52E34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000" y="2057400"/>
            <a:ext cx="7989888" cy="1600280"/>
          </a:xfrm>
        </p:spPr>
      </p:pic>
    </p:spTree>
    <p:extLst>
      <p:ext uri="{BB962C8B-B14F-4D97-AF65-F5344CB8AC3E}">
        <p14:creationId xmlns:p14="http://schemas.microsoft.com/office/powerpoint/2010/main" val="5385475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CCE0B-EA87-FF5B-BF75-FCA500A769C4}"/>
              </a:ext>
            </a:extLst>
          </p:cNvPr>
          <p:cNvSpPr>
            <a:spLocks noGrp="1"/>
          </p:cNvSpPr>
          <p:nvPr>
            <p:ph type="title"/>
          </p:nvPr>
        </p:nvSpPr>
        <p:spPr/>
        <p:txBody>
          <a:bodyPr/>
          <a:lstStyle/>
          <a:p>
            <a:r>
              <a:rPr lang="es-MX" dirty="0"/>
              <a:t>El problema de la multicolinealidad:</a:t>
            </a:r>
            <a:br>
              <a:rPr lang="es-MX" dirty="0"/>
            </a:br>
            <a:r>
              <a:rPr lang="es-MX" dirty="0"/>
              <a:t>El caso de la mutlicolinealidad perfecta</a:t>
            </a:r>
          </a:p>
        </p:txBody>
      </p:sp>
      <p:pic>
        <p:nvPicPr>
          <p:cNvPr id="5" name="Marcador de contenido 4">
            <a:extLst>
              <a:ext uri="{FF2B5EF4-FFF2-40B4-BE49-F238E27FC236}">
                <a16:creationId xmlns:a16="http://schemas.microsoft.com/office/drawing/2014/main" id="{75D352F8-8E99-A6DA-E053-8FC445AA1A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4148" y="2227263"/>
            <a:ext cx="5863641" cy="3632200"/>
          </a:xfrm>
        </p:spPr>
      </p:pic>
      <p:sp>
        <p:nvSpPr>
          <p:cNvPr id="6" name="CuadroTexto 5">
            <a:extLst>
              <a:ext uri="{FF2B5EF4-FFF2-40B4-BE49-F238E27FC236}">
                <a16:creationId xmlns:a16="http://schemas.microsoft.com/office/drawing/2014/main" id="{B24EE387-4B75-C049-84C6-62D6B157FE12}"/>
              </a:ext>
            </a:extLst>
          </p:cNvPr>
          <p:cNvSpPr txBox="1"/>
          <p:nvPr/>
        </p:nvSpPr>
        <p:spPr>
          <a:xfrm>
            <a:off x="1295400" y="6085090"/>
            <a:ext cx="5977983" cy="461665"/>
          </a:xfrm>
          <a:prstGeom prst="rect">
            <a:avLst/>
          </a:prstGeom>
          <a:noFill/>
        </p:spPr>
        <p:txBody>
          <a:bodyPr wrap="none" rtlCol="0">
            <a:spAutoFit/>
          </a:bodyPr>
          <a:lstStyle/>
          <a:p>
            <a:r>
              <a:rPr lang="es-MX" dirty="0">
                <a:latin typeface="+mn-lt"/>
              </a:rPr>
              <a:t>Por ello no introducimos todas las dummies </a:t>
            </a:r>
          </a:p>
        </p:txBody>
      </p:sp>
    </p:spTree>
    <p:extLst>
      <p:ext uri="{BB962C8B-B14F-4D97-AF65-F5344CB8AC3E}">
        <p14:creationId xmlns:p14="http://schemas.microsoft.com/office/powerpoint/2010/main" val="3142492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1" name="Rectangle 41"/>
          <p:cNvSpPr>
            <a:spLocks noGrp="1" noChangeArrowheads="1"/>
          </p:cNvSpPr>
          <p:nvPr>
            <p:ph idx="4294967295"/>
          </p:nvPr>
        </p:nvSpPr>
        <p:spPr>
          <a:xfrm>
            <a:off x="1485900" y="842010"/>
            <a:ext cx="5829300" cy="800100"/>
          </a:xfrm>
        </p:spPr>
        <p:txBody>
          <a:bodyPr>
            <a:normAutofit fontScale="92500"/>
          </a:bodyPr>
          <a:lstStyle/>
          <a:p>
            <a:pPr eaLnBrk="1" hangingPunct="1"/>
            <a:r>
              <a:rPr lang="es-MX" altLang="es-MX" sz="2400" dirty="0"/>
              <a:t>Para encontrar la pendiente y la intersección y de la mejor línea de ajuste, se usa la fórmula:</a:t>
            </a:r>
            <a:endParaRPr lang="en-US" altLang="es-MX" sz="2400" dirty="0"/>
          </a:p>
        </p:txBody>
      </p:sp>
      <p:grpSp>
        <p:nvGrpSpPr>
          <p:cNvPr id="32772" name="Group 35"/>
          <p:cNvGrpSpPr>
            <a:grpSpLocks/>
          </p:cNvGrpSpPr>
          <p:nvPr/>
        </p:nvGrpSpPr>
        <p:grpSpPr bwMode="auto">
          <a:xfrm>
            <a:off x="4400550" y="2514600"/>
            <a:ext cx="3257550" cy="2514600"/>
            <a:chOff x="1776" y="2160"/>
            <a:chExt cx="2400" cy="1728"/>
          </a:xfrm>
          <a:solidFill>
            <a:schemeClr val="bg1"/>
          </a:solidFill>
        </p:grpSpPr>
        <p:sp>
          <p:nvSpPr>
            <p:cNvPr id="32782" name="Rectangle 36"/>
            <p:cNvSpPr>
              <a:spLocks noChangeArrowheads="1"/>
            </p:cNvSpPr>
            <p:nvPr/>
          </p:nvSpPr>
          <p:spPr bwMode="auto">
            <a:xfrm>
              <a:off x="1776" y="2160"/>
              <a:ext cx="2400" cy="1728"/>
            </a:xfrm>
            <a:prstGeom prst="rect">
              <a:avLst/>
            </a:prstGeom>
            <a:grpFill/>
            <a:ln>
              <a:noFill/>
            </a:ln>
            <a:effectLst>
              <a:outerShdw dist="107763"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endParaRPr lang="es-MX" altLang="es-MX" sz="1800"/>
            </a:p>
          </p:txBody>
        </p:sp>
        <p:pic>
          <p:nvPicPr>
            <p:cNvPr id="32783" name="Picture 37" descr="hous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2" y="2256"/>
              <a:ext cx="2228" cy="15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grpSp>
      <p:sp>
        <p:nvSpPr>
          <p:cNvPr id="32773" name="Line 42"/>
          <p:cNvSpPr>
            <a:spLocks noChangeShapeType="1"/>
          </p:cNvSpPr>
          <p:nvPr/>
        </p:nvSpPr>
        <p:spPr bwMode="auto">
          <a:xfrm flipV="1">
            <a:off x="5086350" y="2800350"/>
            <a:ext cx="2343150" cy="1485900"/>
          </a:xfrm>
          <a:prstGeom prst="line">
            <a:avLst/>
          </a:prstGeom>
          <a:noFill/>
          <a:ln w="2857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p:grpSp>
        <p:nvGrpSpPr>
          <p:cNvPr id="32775" name="Group 54"/>
          <p:cNvGrpSpPr>
            <a:grpSpLocks/>
          </p:cNvGrpSpPr>
          <p:nvPr/>
        </p:nvGrpSpPr>
        <p:grpSpPr bwMode="auto">
          <a:xfrm>
            <a:off x="1657350" y="4743449"/>
            <a:ext cx="4800600" cy="1050131"/>
            <a:chOff x="480" y="3216"/>
            <a:chExt cx="4032" cy="882"/>
          </a:xfrm>
        </p:grpSpPr>
        <p:sp>
          <p:nvSpPr>
            <p:cNvPr id="32780" name="Rectangle 49"/>
            <p:cNvSpPr>
              <a:spLocks noChangeArrowheads="1"/>
            </p:cNvSpPr>
            <p:nvPr/>
          </p:nvSpPr>
          <p:spPr bwMode="auto">
            <a:xfrm>
              <a:off x="2652" y="3600"/>
              <a:ext cx="1748" cy="432"/>
            </a:xfrm>
            <a:prstGeom prst="rect">
              <a:avLst/>
            </a:prstGeom>
            <a:solidFill>
              <a:schemeClr val="bg1"/>
            </a:solidFill>
            <a:ln w="28575">
              <a:solidFill>
                <a:schemeClr val="accent2"/>
              </a:solidFill>
              <a:miter lim="800000"/>
              <a:headEnd/>
              <a:tailEnd/>
            </a:ln>
            <a:effectLst>
              <a:outerShdw dist="107763" dir="2700000" algn="ctr" rotWithShape="0">
                <a:schemeClr val="bg2"/>
              </a:outerShdw>
            </a:effec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endParaRPr lang="es-MX" altLang="es-MX" sz="1800" dirty="0"/>
            </a:p>
          </p:txBody>
        </p:sp>
        <p:sp>
          <p:nvSpPr>
            <p:cNvPr id="32781" name="Rectangle 48"/>
            <p:cNvSpPr>
              <a:spLocks noChangeArrowheads="1"/>
            </p:cNvSpPr>
            <p:nvPr/>
          </p:nvSpPr>
          <p:spPr bwMode="auto">
            <a:xfrm>
              <a:off x="480" y="3216"/>
              <a:ext cx="4032" cy="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indent="0" eaLnBrk="1" hangingPunct="1">
                <a:spcBef>
                  <a:spcPct val="20000"/>
                </a:spcBef>
              </a:pPr>
              <a:r>
                <a:rPr lang="en-US" altLang="es-MX" dirty="0">
                  <a:solidFill>
                    <a:srgbClr val="339933"/>
                  </a:solidFill>
                </a:rPr>
                <a:t>La </a:t>
              </a:r>
              <a:r>
                <a:rPr lang="en-US" altLang="es-MX" dirty="0" err="1">
                  <a:solidFill>
                    <a:srgbClr val="339933"/>
                  </a:solidFill>
                </a:rPr>
                <a:t>línea</a:t>
              </a:r>
              <a:r>
                <a:rPr lang="en-US" altLang="es-MX" dirty="0">
                  <a:solidFill>
                    <a:srgbClr val="339933"/>
                  </a:solidFill>
                </a:rPr>
                <a:t> de </a:t>
              </a:r>
              <a:r>
                <a:rPr lang="en-US" altLang="es-MX" dirty="0" err="1">
                  <a:solidFill>
                    <a:srgbClr val="339933"/>
                  </a:solidFill>
                </a:rPr>
                <a:t>mínimos</a:t>
              </a:r>
              <a:endParaRPr lang="en-US" altLang="es-MX" dirty="0">
                <a:solidFill>
                  <a:srgbClr val="339933"/>
                </a:solidFill>
              </a:endParaRPr>
            </a:p>
            <a:p>
              <a:pPr marL="0" indent="0" eaLnBrk="1" hangingPunct="1">
                <a:spcBef>
                  <a:spcPct val="20000"/>
                </a:spcBef>
              </a:pPr>
              <a:r>
                <a:rPr lang="en-US" altLang="es-MX" dirty="0">
                  <a:solidFill>
                    <a:srgbClr val="339933"/>
                  </a:solidFill>
                </a:rPr>
                <a:t> </a:t>
              </a:r>
              <a:r>
                <a:rPr lang="en-US" altLang="es-MX" dirty="0" err="1">
                  <a:solidFill>
                    <a:srgbClr val="339933"/>
                  </a:solidFill>
                </a:rPr>
                <a:t>cuadrados</a:t>
              </a:r>
              <a:r>
                <a:rPr lang="en-US" altLang="es-MX" dirty="0">
                  <a:solidFill>
                    <a:srgbClr val="339933"/>
                  </a:solidFill>
                </a:rPr>
                <a:t> es</a:t>
              </a:r>
            </a:p>
          </p:txBody>
        </p:sp>
      </p:grpSp>
      <p:sp>
        <p:nvSpPr>
          <p:cNvPr id="32776" name="Freeform 51"/>
          <p:cNvSpPr>
            <a:spLocks/>
          </p:cNvSpPr>
          <p:nvPr/>
        </p:nvSpPr>
        <p:spPr bwMode="auto">
          <a:xfrm>
            <a:off x="4124325" y="3829050"/>
            <a:ext cx="1590675" cy="1257300"/>
          </a:xfrm>
          <a:custGeom>
            <a:avLst/>
            <a:gdLst>
              <a:gd name="T0" fmla="*/ 484379307 w 904"/>
              <a:gd name="T1" fmla="*/ 2147483646 h 976"/>
              <a:gd name="T2" fmla="*/ 748586201 w 904"/>
              <a:gd name="T3" fmla="*/ 472037139 h 976"/>
              <a:gd name="T4" fmla="*/ 2147483646 w 904"/>
              <a:gd name="T5" fmla="*/ 47203714 h 976"/>
              <a:gd name="T6" fmla="*/ 0 60000 65536"/>
              <a:gd name="T7" fmla="*/ 0 60000 65536"/>
              <a:gd name="T8" fmla="*/ 0 60000 65536"/>
            </a:gdLst>
            <a:ahLst/>
            <a:cxnLst>
              <a:cxn ang="T6">
                <a:pos x="T0" y="T1"/>
              </a:cxn>
              <a:cxn ang="T7">
                <a:pos x="T2" y="T3"/>
              </a:cxn>
              <a:cxn ang="T8">
                <a:pos x="T4" y="T5"/>
              </a:cxn>
            </a:cxnLst>
            <a:rect l="0" t="0" r="r" b="b"/>
            <a:pathLst>
              <a:path w="904" h="976">
                <a:moveTo>
                  <a:pt x="88" y="976"/>
                </a:moveTo>
                <a:cubicBezTo>
                  <a:pt x="44" y="648"/>
                  <a:pt x="0" y="320"/>
                  <a:pt x="136" y="160"/>
                </a:cubicBezTo>
                <a:cubicBezTo>
                  <a:pt x="272" y="0"/>
                  <a:pt x="736" y="40"/>
                  <a:pt x="904" y="16"/>
                </a:cubicBezTo>
              </a:path>
            </a:pathLst>
          </a:custGeom>
          <a:noFill/>
          <a:ln w="38100" cmpd="sng">
            <a:solidFill>
              <a:schemeClr val="accent2"/>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7D385295-E70A-797D-5E50-7B7C1B407049}"/>
                  </a:ext>
                </a:extLst>
              </p:cNvPr>
              <p:cNvSpPr txBox="1"/>
              <p:nvPr/>
            </p:nvSpPr>
            <p:spPr>
              <a:xfrm>
                <a:off x="1457661" y="2800350"/>
                <a:ext cx="1272913" cy="73603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acc>
                            <m:accPr>
                              <m:chr m:val="̂"/>
                              <m:ctrlPr>
                                <a:rPr lang="es-MX" b="0" i="1">
                                  <a:latin typeface="Cambria Math" panose="02040503050406030204" pitchFamily="18" charset="0"/>
                                </a:rPr>
                              </m:ctrlPr>
                            </m:accPr>
                            <m:e>
                              <m:r>
                                <a:rPr lang="es-MX" b="0" i="1">
                                  <a:latin typeface="Cambria Math" panose="02040503050406030204" pitchFamily="18" charset="0"/>
                                  <a:ea typeface="Cambria Math" panose="02040503050406030204" pitchFamily="18" charset="0"/>
                                </a:rPr>
                                <m:t>𝛽</m:t>
                              </m:r>
                            </m:e>
                          </m:acc>
                        </m:e>
                        <m:sub>
                          <m:r>
                            <a:rPr lang="es-ES" b="0" i="1" smtClean="0">
                              <a:latin typeface="Cambria Math" panose="02040503050406030204" pitchFamily="18" charset="0"/>
                            </a:rPr>
                            <m:t>1</m:t>
                          </m:r>
                        </m:sub>
                      </m:sSub>
                      <m:r>
                        <a:rPr lang="es-ES" b="0" i="1" smtClean="0">
                          <a:latin typeface="Cambria Math" panose="02040503050406030204" pitchFamily="18" charset="0"/>
                        </a:rPr>
                        <m:t>=</m:t>
                      </m:r>
                      <m:r>
                        <a:rPr lang="es-ES" b="0" i="1" smtClean="0">
                          <a:latin typeface="Cambria Math" panose="02040503050406030204" pitchFamily="18" charset="0"/>
                        </a:rPr>
                        <m:t>𝑟</m:t>
                      </m:r>
                      <m:f>
                        <m:fPr>
                          <m:ctrlPr>
                            <a:rPr lang="es-MX" b="0" i="1" smtClean="0">
                              <a:latin typeface="Cambria Math" panose="02040503050406030204" pitchFamily="18" charset="0"/>
                            </a:rPr>
                          </m:ctrlPr>
                        </m:fPr>
                        <m:num>
                          <m:sSub>
                            <m:sSubPr>
                              <m:ctrlPr>
                                <a:rPr lang="es-MX" b="0" i="1" smtClean="0">
                                  <a:latin typeface="Cambria Math" panose="02040503050406030204" pitchFamily="18" charset="0"/>
                                </a:rPr>
                              </m:ctrlPr>
                            </m:sSubPr>
                            <m:e>
                              <m:r>
                                <a:rPr lang="es-ES" b="0" i="1" smtClean="0">
                                  <a:latin typeface="Cambria Math" panose="02040503050406030204" pitchFamily="18" charset="0"/>
                                </a:rPr>
                                <m:t>𝑠</m:t>
                              </m:r>
                            </m:e>
                            <m:sub>
                              <m:r>
                                <a:rPr lang="es-ES" b="0" i="1" smtClean="0">
                                  <a:latin typeface="Cambria Math" panose="02040503050406030204" pitchFamily="18" charset="0"/>
                                </a:rPr>
                                <m:t>𝑥</m:t>
                              </m:r>
                            </m:sub>
                          </m:sSub>
                        </m:num>
                        <m:den>
                          <m:sSub>
                            <m:sSubPr>
                              <m:ctrlPr>
                                <a:rPr lang="es-MX" b="0" i="1" smtClean="0">
                                  <a:latin typeface="Cambria Math" panose="02040503050406030204" pitchFamily="18" charset="0"/>
                                </a:rPr>
                              </m:ctrlPr>
                            </m:sSubPr>
                            <m:e>
                              <m:r>
                                <a:rPr lang="es-ES" b="0" i="1" smtClean="0">
                                  <a:latin typeface="Cambria Math" panose="02040503050406030204" pitchFamily="18" charset="0"/>
                                </a:rPr>
                                <m:t>𝑠</m:t>
                              </m:r>
                            </m:e>
                            <m:sub>
                              <m:r>
                                <a:rPr lang="es-ES" b="0" i="1" smtClean="0">
                                  <a:latin typeface="Cambria Math" panose="02040503050406030204" pitchFamily="18" charset="0"/>
                                </a:rPr>
                                <m:t>𝑦</m:t>
                              </m:r>
                            </m:sub>
                          </m:sSub>
                        </m:den>
                      </m:f>
                    </m:oMath>
                  </m:oMathPara>
                </a14:m>
                <a:endParaRPr lang="es-MX" b="0" dirty="0"/>
              </a:p>
            </p:txBody>
          </p:sp>
        </mc:Choice>
        <mc:Fallback xmlns="">
          <p:sp>
            <p:nvSpPr>
              <p:cNvPr id="2" name="CuadroTexto 1">
                <a:extLst>
                  <a:ext uri="{FF2B5EF4-FFF2-40B4-BE49-F238E27FC236}">
                    <a16:creationId xmlns:a16="http://schemas.microsoft.com/office/drawing/2014/main" id="{7D385295-E70A-797D-5E50-7B7C1B407049}"/>
                  </a:ext>
                </a:extLst>
              </p:cNvPr>
              <p:cNvSpPr txBox="1">
                <a:spLocks noRot="1" noChangeAspect="1" noMove="1" noResize="1" noEditPoints="1" noAdjustHandles="1" noChangeArrowheads="1" noChangeShapeType="1" noTextEdit="1"/>
              </p:cNvSpPr>
              <p:nvPr/>
            </p:nvSpPr>
            <p:spPr>
              <a:xfrm>
                <a:off x="1457661" y="2800350"/>
                <a:ext cx="1272913" cy="736035"/>
              </a:xfrm>
              <a:prstGeom prst="rect">
                <a:avLst/>
              </a:prstGeom>
              <a:blipFill>
                <a:blip r:embed="rId4"/>
                <a:stretch>
                  <a:fillRect l="-6863" r="-980" b="-8475"/>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F25A9519-2142-3530-C879-C6B575AD7BBD}"/>
                  </a:ext>
                </a:extLst>
              </p:cNvPr>
              <p:cNvSpPr txBox="1"/>
              <p:nvPr/>
            </p:nvSpPr>
            <p:spPr>
              <a:xfrm>
                <a:off x="1485900" y="3655229"/>
                <a:ext cx="1743619" cy="389337"/>
              </a:xfrm>
              <a:prstGeom prst="rect">
                <a:avLst/>
              </a:prstGeom>
              <a:noFill/>
            </p:spPr>
            <p:txBody>
              <a:bodyPr wrap="none" lIns="0" tIns="0" rIns="0" bIns="0" rtlCol="0">
                <a:spAutoFit/>
              </a:bodyPr>
              <a:lstStyle/>
              <a:p>
                <a14:m>
                  <m:oMath xmlns:m="http://schemas.openxmlformats.org/officeDocument/2006/math">
                    <m:sSub>
                      <m:sSubPr>
                        <m:ctrlPr>
                          <a:rPr lang="es-MX" b="0" i="1" smtClean="0">
                            <a:latin typeface="Cambria Math" panose="02040503050406030204" pitchFamily="18" charset="0"/>
                            <a:ea typeface="Cambria Math" panose="02040503050406030204" pitchFamily="18" charset="0"/>
                          </a:rPr>
                        </m:ctrlPr>
                      </m:sSubPr>
                      <m:e>
                        <m:acc>
                          <m:accPr>
                            <m:chr m:val="̂"/>
                            <m:ctrlPr>
                              <a:rPr lang="es-MX" b="0" i="1" smtClean="0">
                                <a:latin typeface="Cambria Math" panose="02040503050406030204" pitchFamily="18" charset="0"/>
                                <a:ea typeface="Cambria Math" panose="02040503050406030204" pitchFamily="18" charset="0"/>
                              </a:rPr>
                            </m:ctrlPr>
                          </m:accPr>
                          <m:e>
                            <m:r>
                              <a:rPr lang="es-MX" b="0" i="1" smtClean="0">
                                <a:latin typeface="Cambria Math" panose="02040503050406030204" pitchFamily="18" charset="0"/>
                                <a:ea typeface="Cambria Math" panose="02040503050406030204" pitchFamily="18" charset="0"/>
                              </a:rPr>
                              <m:t>𝛽</m:t>
                            </m:r>
                          </m:e>
                        </m:acc>
                      </m:e>
                      <m:sub>
                        <m:r>
                          <a:rPr lang="es-ES" b="0" i="1" smtClean="0">
                            <a:latin typeface="Cambria Math" panose="02040503050406030204" pitchFamily="18" charset="0"/>
                            <a:ea typeface="Cambria Math" panose="02040503050406030204" pitchFamily="18" charset="0"/>
                          </a:rPr>
                          <m:t>0</m:t>
                        </m:r>
                      </m:sub>
                    </m:sSub>
                    <m:r>
                      <a:rPr lang="es-ES" b="0" i="1" smtClean="0">
                        <a:latin typeface="Cambria Math" panose="02040503050406030204" pitchFamily="18" charset="0"/>
                        <a:ea typeface="Cambria Math" panose="02040503050406030204" pitchFamily="18" charset="0"/>
                      </a:rPr>
                      <m:t>=</m:t>
                    </m:r>
                    <m:acc>
                      <m:accPr>
                        <m:chr m:val="̅"/>
                        <m:ctrlPr>
                          <a:rPr lang="es-ES" b="0" i="1" smtClean="0">
                            <a:latin typeface="Cambria Math" panose="02040503050406030204" pitchFamily="18" charset="0"/>
                            <a:ea typeface="Cambria Math" panose="02040503050406030204" pitchFamily="18" charset="0"/>
                          </a:rPr>
                        </m:ctrlPr>
                      </m:accPr>
                      <m:e>
                        <m:r>
                          <a:rPr lang="es-ES" b="0" i="1" smtClean="0">
                            <a:latin typeface="Cambria Math" panose="02040503050406030204" pitchFamily="18" charset="0"/>
                            <a:ea typeface="Cambria Math" panose="02040503050406030204" pitchFamily="18" charset="0"/>
                          </a:rPr>
                          <m:t>𝑦</m:t>
                        </m:r>
                      </m:e>
                    </m:acc>
                  </m:oMath>
                </a14:m>
                <a:r>
                  <a:rPr lang="es-MX" b="0" dirty="0"/>
                  <a:t> </a:t>
                </a:r>
                <a:r>
                  <a:rPr lang="es-MX" dirty="0"/>
                  <a:t>+</a:t>
                </a:r>
                <a:r>
                  <a:rPr lang="es-MX" b="0" dirty="0"/>
                  <a:t> </a:t>
                </a:r>
                <a14:m>
                  <m:oMath xmlns:m="http://schemas.openxmlformats.org/officeDocument/2006/math">
                    <m:sSub>
                      <m:sSubPr>
                        <m:ctrlPr>
                          <a:rPr lang="es-MX" b="0" i="1">
                            <a:latin typeface="Cambria Math" panose="02040503050406030204" pitchFamily="18" charset="0"/>
                          </a:rPr>
                        </m:ctrlPr>
                      </m:sSubPr>
                      <m:e>
                        <m:acc>
                          <m:accPr>
                            <m:chr m:val="̂"/>
                            <m:ctrlPr>
                              <a:rPr lang="es-MX" b="0" i="1">
                                <a:latin typeface="Cambria Math" panose="02040503050406030204" pitchFamily="18" charset="0"/>
                              </a:rPr>
                            </m:ctrlPr>
                          </m:accPr>
                          <m:e>
                            <m:r>
                              <a:rPr lang="es-MX" b="0" i="1">
                                <a:latin typeface="Cambria Math" panose="02040503050406030204" pitchFamily="18" charset="0"/>
                                <a:ea typeface="Cambria Math" panose="02040503050406030204" pitchFamily="18" charset="0"/>
                              </a:rPr>
                              <m:t>𝛽</m:t>
                            </m:r>
                          </m:e>
                        </m:acc>
                      </m:e>
                      <m:sub>
                        <m:r>
                          <a:rPr lang="es-ES" b="0" i="1">
                            <a:latin typeface="Cambria Math" panose="02040503050406030204" pitchFamily="18" charset="0"/>
                          </a:rPr>
                          <m:t>1</m:t>
                        </m:r>
                      </m:sub>
                    </m:sSub>
                    <m:acc>
                      <m:accPr>
                        <m:chr m:val="̅"/>
                        <m:ctrlPr>
                          <a:rPr lang="es-ES" b="0" i="1" smtClean="0">
                            <a:latin typeface="Cambria Math" panose="02040503050406030204" pitchFamily="18" charset="0"/>
                          </a:rPr>
                        </m:ctrlPr>
                      </m:accPr>
                      <m:e>
                        <m:r>
                          <a:rPr lang="es-ES" b="0" i="1" smtClean="0">
                            <a:latin typeface="Cambria Math" panose="02040503050406030204" pitchFamily="18" charset="0"/>
                          </a:rPr>
                          <m:t>𝑥</m:t>
                        </m:r>
                      </m:e>
                    </m:acc>
                  </m:oMath>
                </a14:m>
                <a:endParaRPr lang="es-MX" dirty="0"/>
              </a:p>
            </p:txBody>
          </p:sp>
        </mc:Choice>
        <mc:Fallback xmlns="">
          <p:sp>
            <p:nvSpPr>
              <p:cNvPr id="3" name="CuadroTexto 2">
                <a:extLst>
                  <a:ext uri="{FF2B5EF4-FFF2-40B4-BE49-F238E27FC236}">
                    <a16:creationId xmlns:a16="http://schemas.microsoft.com/office/drawing/2014/main" id="{F25A9519-2142-3530-C879-C6B575AD7BBD}"/>
                  </a:ext>
                </a:extLst>
              </p:cNvPr>
              <p:cNvSpPr txBox="1">
                <a:spLocks noRot="1" noChangeAspect="1" noMove="1" noResize="1" noEditPoints="1" noAdjustHandles="1" noChangeArrowheads="1" noChangeShapeType="1" noTextEdit="1"/>
              </p:cNvSpPr>
              <p:nvPr/>
            </p:nvSpPr>
            <p:spPr>
              <a:xfrm>
                <a:off x="1485900" y="3655229"/>
                <a:ext cx="1743619" cy="389337"/>
              </a:xfrm>
              <a:prstGeom prst="rect">
                <a:avLst/>
              </a:prstGeom>
              <a:blipFill>
                <a:blip r:embed="rId5"/>
                <a:stretch>
                  <a:fillRect l="-8696" t="-22581" b="-48387"/>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5" name="CuadroTexto 14">
                <a:extLst>
                  <a:ext uri="{FF2B5EF4-FFF2-40B4-BE49-F238E27FC236}">
                    <a16:creationId xmlns:a16="http://schemas.microsoft.com/office/drawing/2014/main" id="{A7947181-BE09-57B4-CAA5-DACF425760E4}"/>
                  </a:ext>
                </a:extLst>
              </p:cNvPr>
              <p:cNvSpPr txBox="1"/>
              <p:nvPr/>
            </p:nvSpPr>
            <p:spPr>
              <a:xfrm>
                <a:off x="4226719" y="5257799"/>
                <a:ext cx="2114550" cy="481670"/>
              </a:xfrm>
              <a:prstGeom prst="rect">
                <a:avLst/>
              </a:prstGeom>
              <a:noFill/>
            </p:spPr>
            <p:txBody>
              <a:bodyPr wrap="square">
                <a:spAutoFit/>
              </a:bodyPr>
              <a:lstStyle/>
              <a:p>
                <a14:m>
                  <m:oMath xmlns:m="http://schemas.openxmlformats.org/officeDocument/2006/math">
                    <m:sSub>
                      <m:sSubPr>
                        <m:ctrlPr>
                          <a:rPr lang="es-MX" b="0" i="1" smtClean="0">
                            <a:latin typeface="Cambria Math" panose="02040503050406030204" pitchFamily="18" charset="0"/>
                            <a:ea typeface="Cambria Math" panose="02040503050406030204" pitchFamily="18" charset="0"/>
                          </a:rPr>
                        </m:ctrlPr>
                      </m:sSubPr>
                      <m:e>
                        <m:r>
                          <a:rPr lang="es-ES" b="0" i="1" smtClean="0">
                            <a:latin typeface="Cambria Math" panose="02040503050406030204" pitchFamily="18" charset="0"/>
                            <a:ea typeface="Cambria Math" panose="02040503050406030204" pitchFamily="18" charset="0"/>
                          </a:rPr>
                          <m:t>𝑦</m:t>
                        </m:r>
                        <m:r>
                          <a:rPr lang="es-ES" b="0" i="1" smtClean="0">
                            <a:latin typeface="Cambria Math" panose="02040503050406030204" pitchFamily="18" charset="0"/>
                            <a:ea typeface="Cambria Math" panose="02040503050406030204" pitchFamily="18" charset="0"/>
                          </a:rPr>
                          <m:t>=</m:t>
                        </m:r>
                        <m:acc>
                          <m:accPr>
                            <m:chr m:val="̂"/>
                            <m:ctrlPr>
                              <a:rPr lang="es-MX" b="0" i="1" smtClean="0">
                                <a:latin typeface="Cambria Math" panose="02040503050406030204" pitchFamily="18" charset="0"/>
                                <a:ea typeface="Cambria Math" panose="02040503050406030204" pitchFamily="18" charset="0"/>
                              </a:rPr>
                            </m:ctrlPr>
                          </m:accPr>
                          <m:e>
                            <m:r>
                              <a:rPr lang="es-MX" b="0" i="1" smtClean="0">
                                <a:latin typeface="Cambria Math" panose="02040503050406030204" pitchFamily="18" charset="0"/>
                                <a:ea typeface="Cambria Math" panose="02040503050406030204" pitchFamily="18" charset="0"/>
                              </a:rPr>
                              <m:t>𝛽</m:t>
                            </m:r>
                          </m:e>
                        </m:acc>
                      </m:e>
                      <m:sub>
                        <m:r>
                          <a:rPr lang="es-ES" b="0" i="1" smtClean="0">
                            <a:latin typeface="Cambria Math" panose="02040503050406030204" pitchFamily="18" charset="0"/>
                            <a:ea typeface="Cambria Math" panose="02040503050406030204" pitchFamily="18" charset="0"/>
                          </a:rPr>
                          <m:t>0</m:t>
                        </m:r>
                      </m:sub>
                    </m:sSub>
                  </m:oMath>
                </a14:m>
                <a:r>
                  <a:rPr lang="es-MX" b="0" dirty="0"/>
                  <a:t> </a:t>
                </a:r>
                <a:r>
                  <a:rPr lang="es-MX" dirty="0"/>
                  <a:t>+</a:t>
                </a:r>
                <a:r>
                  <a:rPr lang="es-MX" b="0" dirty="0"/>
                  <a:t> </a:t>
                </a:r>
                <a14:m>
                  <m:oMath xmlns:m="http://schemas.openxmlformats.org/officeDocument/2006/math">
                    <m:sSub>
                      <m:sSubPr>
                        <m:ctrlPr>
                          <a:rPr lang="es-MX" b="0" i="1">
                            <a:latin typeface="Cambria Math" panose="02040503050406030204" pitchFamily="18" charset="0"/>
                          </a:rPr>
                        </m:ctrlPr>
                      </m:sSubPr>
                      <m:e>
                        <m:acc>
                          <m:accPr>
                            <m:chr m:val="̂"/>
                            <m:ctrlPr>
                              <a:rPr lang="es-MX" b="0" i="1">
                                <a:latin typeface="Cambria Math" panose="02040503050406030204" pitchFamily="18" charset="0"/>
                              </a:rPr>
                            </m:ctrlPr>
                          </m:accPr>
                          <m:e>
                            <m:r>
                              <a:rPr lang="es-MX" b="0" i="1">
                                <a:latin typeface="Cambria Math" panose="02040503050406030204" pitchFamily="18" charset="0"/>
                                <a:ea typeface="Cambria Math" panose="02040503050406030204" pitchFamily="18" charset="0"/>
                              </a:rPr>
                              <m:t>𝛽</m:t>
                            </m:r>
                          </m:e>
                        </m:acc>
                      </m:e>
                      <m:sub>
                        <m:r>
                          <a:rPr lang="es-ES" b="0" i="1">
                            <a:latin typeface="Cambria Math" panose="02040503050406030204" pitchFamily="18" charset="0"/>
                          </a:rPr>
                          <m:t>1</m:t>
                        </m:r>
                      </m:sub>
                    </m:sSub>
                    <m:r>
                      <a:rPr lang="es-ES" b="0" i="1" smtClean="0">
                        <a:latin typeface="Cambria Math" panose="02040503050406030204" pitchFamily="18" charset="0"/>
                      </a:rPr>
                      <m:t>𝑥</m:t>
                    </m:r>
                  </m:oMath>
                </a14:m>
                <a:endParaRPr lang="es-MX" dirty="0"/>
              </a:p>
            </p:txBody>
          </p:sp>
        </mc:Choice>
        <mc:Fallback xmlns="">
          <p:sp>
            <p:nvSpPr>
              <p:cNvPr id="15" name="CuadroTexto 14">
                <a:extLst>
                  <a:ext uri="{FF2B5EF4-FFF2-40B4-BE49-F238E27FC236}">
                    <a16:creationId xmlns:a16="http://schemas.microsoft.com/office/drawing/2014/main" id="{A7947181-BE09-57B4-CAA5-DACF425760E4}"/>
                  </a:ext>
                </a:extLst>
              </p:cNvPr>
              <p:cNvSpPr txBox="1">
                <a:spLocks noRot="1" noChangeAspect="1" noMove="1" noResize="1" noEditPoints="1" noAdjustHandles="1" noChangeArrowheads="1" noChangeShapeType="1" noTextEdit="1"/>
              </p:cNvSpPr>
              <p:nvPr/>
            </p:nvSpPr>
            <p:spPr>
              <a:xfrm>
                <a:off x="4226719" y="5257799"/>
                <a:ext cx="2114550" cy="481670"/>
              </a:xfrm>
              <a:prstGeom prst="rect">
                <a:avLst/>
              </a:prstGeom>
              <a:blipFill>
                <a:blip r:embed="rId6"/>
                <a:stretch>
                  <a:fillRect l="-595" t="-7500" b="-27500"/>
                </a:stretch>
              </a:blipFill>
            </p:spPr>
            <p:txBody>
              <a:bodyPr/>
              <a:lstStyle/>
              <a:p>
                <a:r>
                  <a:rPr lang="es-MX">
                    <a:noFill/>
                  </a:rPr>
                  <a:t> </a:t>
                </a:r>
              </a:p>
            </p:txBody>
          </p:sp>
        </mc:Fallback>
      </mc:AlternateContent>
    </p:spTree>
    <p:extLst>
      <p:ext uri="{BB962C8B-B14F-4D97-AF65-F5344CB8AC3E}">
        <p14:creationId xmlns:p14="http://schemas.microsoft.com/office/powerpoint/2010/main" val="21060398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CCE0B-EA87-FF5B-BF75-FCA500A769C4}"/>
              </a:ext>
            </a:extLst>
          </p:cNvPr>
          <p:cNvSpPr>
            <a:spLocks noGrp="1"/>
          </p:cNvSpPr>
          <p:nvPr>
            <p:ph type="title"/>
          </p:nvPr>
        </p:nvSpPr>
        <p:spPr/>
        <p:txBody>
          <a:bodyPr/>
          <a:lstStyle/>
          <a:p>
            <a:r>
              <a:rPr lang="es-MX" dirty="0"/>
              <a:t>El problema de la multicolinealidad:</a:t>
            </a:r>
            <a:br>
              <a:rPr lang="es-MX" dirty="0"/>
            </a:br>
            <a:r>
              <a:rPr lang="es-MX" dirty="0"/>
              <a:t>El caso de la mutlicolinealidad perfecta</a:t>
            </a:r>
          </a:p>
        </p:txBody>
      </p:sp>
      <p:sp>
        <p:nvSpPr>
          <p:cNvPr id="4" name="Marcador de contenido 3">
            <a:extLst>
              <a:ext uri="{FF2B5EF4-FFF2-40B4-BE49-F238E27FC236}">
                <a16:creationId xmlns:a16="http://schemas.microsoft.com/office/drawing/2014/main" id="{CEB4DD20-028D-C8BE-59C6-51BC86F29887}"/>
              </a:ext>
            </a:extLst>
          </p:cNvPr>
          <p:cNvSpPr>
            <a:spLocks noGrp="1"/>
          </p:cNvSpPr>
          <p:nvPr>
            <p:ph idx="1"/>
          </p:nvPr>
        </p:nvSpPr>
        <p:spPr>
          <a:xfrm>
            <a:off x="762000" y="2133600"/>
            <a:ext cx="7989752" cy="3630795"/>
          </a:xfrm>
        </p:spPr>
        <p:txBody>
          <a:bodyPr anchor="t"/>
          <a:lstStyle/>
          <a:p>
            <a:r>
              <a:rPr lang="es-MX" dirty="0"/>
              <a:t>La </a:t>
            </a:r>
            <a:r>
              <a:rPr lang="es-MX" b="1" dirty="0"/>
              <a:t>multicolinealidad exacta o perfecta </a:t>
            </a:r>
            <a:r>
              <a:rPr lang="es-MX" dirty="0"/>
              <a:t>hace referencia a la existencia de una relación lineal exacta entre dos o m áss variables independientes</a:t>
            </a:r>
          </a:p>
          <a:p>
            <a:r>
              <a:rPr lang="es-MX" dirty="0"/>
              <a:t>Por lo general los paquetes estadísticos no computarán el modelo con esas variables (R) o botarán uno (STATA)</a:t>
            </a:r>
          </a:p>
        </p:txBody>
      </p:sp>
      <p:pic>
        <p:nvPicPr>
          <p:cNvPr id="7" name="Imagen 6">
            <a:extLst>
              <a:ext uri="{FF2B5EF4-FFF2-40B4-BE49-F238E27FC236}">
                <a16:creationId xmlns:a16="http://schemas.microsoft.com/office/drawing/2014/main" id="{3009D89C-8755-EA03-9777-CB96DA82054A}"/>
              </a:ext>
            </a:extLst>
          </p:cNvPr>
          <p:cNvPicPr>
            <a:picLocks noChangeAspect="1"/>
          </p:cNvPicPr>
          <p:nvPr/>
        </p:nvPicPr>
        <p:blipFill rotWithShape="1">
          <a:blip r:embed="rId2"/>
          <a:srcRect r="10834"/>
          <a:stretch/>
        </p:blipFill>
        <p:spPr>
          <a:xfrm>
            <a:off x="625125" y="3558450"/>
            <a:ext cx="8153400" cy="3057495"/>
          </a:xfrm>
          <a:prstGeom prst="rect">
            <a:avLst/>
          </a:prstGeom>
        </p:spPr>
      </p:pic>
    </p:spTree>
    <p:extLst>
      <p:ext uri="{BB962C8B-B14F-4D97-AF65-F5344CB8AC3E}">
        <p14:creationId xmlns:p14="http://schemas.microsoft.com/office/powerpoint/2010/main" val="23903279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CCE0B-EA87-FF5B-BF75-FCA500A769C4}"/>
              </a:ext>
            </a:extLst>
          </p:cNvPr>
          <p:cNvSpPr>
            <a:spLocks noGrp="1"/>
          </p:cNvSpPr>
          <p:nvPr>
            <p:ph type="title"/>
          </p:nvPr>
        </p:nvSpPr>
        <p:spPr/>
        <p:txBody>
          <a:bodyPr/>
          <a:lstStyle/>
          <a:p>
            <a:r>
              <a:rPr lang="es-MX" dirty="0"/>
              <a:t>El problema de la multicolinealidad:</a:t>
            </a:r>
            <a:br>
              <a:rPr lang="es-MX" dirty="0"/>
            </a:br>
            <a:r>
              <a:rPr lang="es-MX" dirty="0"/>
              <a:t>El caso de la mutlicolinealidad aproximada</a:t>
            </a:r>
          </a:p>
        </p:txBody>
      </p:sp>
      <p:sp>
        <p:nvSpPr>
          <p:cNvPr id="4" name="Marcador de contenido 3">
            <a:extLst>
              <a:ext uri="{FF2B5EF4-FFF2-40B4-BE49-F238E27FC236}">
                <a16:creationId xmlns:a16="http://schemas.microsoft.com/office/drawing/2014/main" id="{CEB4DD20-028D-C8BE-59C6-51BC86F29887}"/>
              </a:ext>
            </a:extLst>
          </p:cNvPr>
          <p:cNvSpPr>
            <a:spLocks noGrp="1"/>
          </p:cNvSpPr>
          <p:nvPr>
            <p:ph idx="1"/>
          </p:nvPr>
        </p:nvSpPr>
        <p:spPr>
          <a:xfrm>
            <a:off x="762000" y="2133600"/>
            <a:ext cx="7989752" cy="3630795"/>
          </a:xfrm>
        </p:spPr>
        <p:txBody>
          <a:bodyPr anchor="t">
            <a:normAutofit/>
          </a:bodyPr>
          <a:lstStyle/>
          <a:p>
            <a:r>
              <a:rPr lang="es-MX" dirty="0"/>
              <a:t>La </a:t>
            </a:r>
            <a:r>
              <a:rPr lang="es-MX" b="1" dirty="0"/>
              <a:t>multicolinealidad aproximada</a:t>
            </a:r>
            <a:r>
              <a:rPr lang="es-MX" dirty="0"/>
              <a:t> hace referencia a la existencia de una relación lineal aproximada entre dos o más variables independientes</a:t>
            </a:r>
          </a:p>
          <a:p>
            <a:r>
              <a:rPr lang="es-MX" dirty="0"/>
              <a:t>Esto trae los siguientes problemas:</a:t>
            </a:r>
          </a:p>
          <a:p>
            <a:pPr lvl="1"/>
            <a:r>
              <a:rPr lang="es-MX" dirty="0"/>
              <a:t>Las varianzas de los estimadores son muy grandes.</a:t>
            </a:r>
          </a:p>
          <a:p>
            <a:pPr lvl="1"/>
            <a:r>
              <a:rPr lang="es-MX" dirty="0"/>
              <a:t>Al efectuar contrastes de significación individual no se rechaza la hipótesis nula, mientras que al realizar contrastes conjuntos sí. (pruebas t vs pruebas F)</a:t>
            </a:r>
          </a:p>
          <a:p>
            <a:pPr lvl="1"/>
            <a:r>
              <a:rPr lang="es-MX" dirty="0"/>
              <a:t>Los coeficientes estimados serán muy sensibles ante pequeños cambios en los datos.</a:t>
            </a:r>
          </a:p>
          <a:p>
            <a:pPr lvl="1"/>
            <a:r>
              <a:rPr lang="es-MX" dirty="0"/>
              <a:t>Un coeficiente de determinación elevado.</a:t>
            </a:r>
          </a:p>
          <a:p>
            <a:pPr marL="0" indent="0">
              <a:buNone/>
            </a:pPr>
            <a:br>
              <a:rPr lang="es-MX" dirty="0"/>
            </a:br>
            <a:endParaRPr lang="es-MX" dirty="0"/>
          </a:p>
          <a:p>
            <a:endParaRPr lang="es-MX" dirty="0"/>
          </a:p>
        </p:txBody>
      </p:sp>
      <p:sp>
        <p:nvSpPr>
          <p:cNvPr id="3" name="CuadroTexto 2">
            <a:extLst>
              <a:ext uri="{FF2B5EF4-FFF2-40B4-BE49-F238E27FC236}">
                <a16:creationId xmlns:a16="http://schemas.microsoft.com/office/drawing/2014/main" id="{6538E71D-779A-91C6-B2C5-2AFBA6FF406B}"/>
              </a:ext>
            </a:extLst>
          </p:cNvPr>
          <p:cNvSpPr txBox="1"/>
          <p:nvPr/>
        </p:nvSpPr>
        <p:spPr>
          <a:xfrm>
            <a:off x="4114800" y="6477000"/>
            <a:ext cx="4865434" cy="276999"/>
          </a:xfrm>
          <a:prstGeom prst="rect">
            <a:avLst/>
          </a:prstGeom>
          <a:noFill/>
        </p:spPr>
        <p:txBody>
          <a:bodyPr wrap="none" rtlCol="0">
            <a:spAutoFit/>
          </a:bodyPr>
          <a:lstStyle/>
          <a:p>
            <a:r>
              <a:rPr lang="es-MX" sz="1200" b="0" dirty="0">
                <a:latin typeface="+mn-lt"/>
              </a:rPr>
              <a:t>https://www.ugr.es/~romansg/material/WebEco/02-Eco/Teoria/tema4.pdf</a:t>
            </a:r>
          </a:p>
        </p:txBody>
      </p:sp>
    </p:spTree>
    <p:extLst>
      <p:ext uri="{BB962C8B-B14F-4D97-AF65-F5344CB8AC3E}">
        <p14:creationId xmlns:p14="http://schemas.microsoft.com/office/powerpoint/2010/main" val="624623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4BCBBB-98B1-B2B9-3413-C0708CD74E06}"/>
              </a:ext>
            </a:extLst>
          </p:cNvPr>
          <p:cNvSpPr>
            <a:spLocks noGrp="1"/>
          </p:cNvSpPr>
          <p:nvPr>
            <p:ph type="title"/>
          </p:nvPr>
        </p:nvSpPr>
        <p:spPr/>
        <p:txBody>
          <a:bodyPr/>
          <a:lstStyle/>
          <a:p>
            <a:r>
              <a:rPr lang="es-MX" dirty="0"/>
              <a:t>Extensiones de la regresión lineal</a:t>
            </a:r>
          </a:p>
        </p:txBody>
      </p:sp>
      <p:sp>
        <p:nvSpPr>
          <p:cNvPr id="3" name="Marcador de contenido 2">
            <a:extLst>
              <a:ext uri="{FF2B5EF4-FFF2-40B4-BE49-F238E27FC236}">
                <a16:creationId xmlns:a16="http://schemas.microsoft.com/office/drawing/2014/main" id="{79E94169-B995-C35C-23B9-D258DC1A1C97}"/>
              </a:ext>
            </a:extLst>
          </p:cNvPr>
          <p:cNvSpPr>
            <a:spLocks noGrp="1"/>
          </p:cNvSpPr>
          <p:nvPr>
            <p:ph idx="1"/>
          </p:nvPr>
        </p:nvSpPr>
        <p:spPr/>
        <p:txBody>
          <a:bodyPr/>
          <a:lstStyle/>
          <a:p>
            <a:r>
              <a:rPr lang="es-MX" dirty="0"/>
              <a:t>Transformaciones logarítmicas</a:t>
            </a:r>
          </a:p>
          <a:p>
            <a:r>
              <a:rPr lang="es-MX" dirty="0"/>
              <a:t>Modelos de más de primer orden.</a:t>
            </a:r>
          </a:p>
          <a:p>
            <a:r>
              <a:rPr lang="es-MX" dirty="0"/>
              <a:t>Interacciones</a:t>
            </a:r>
          </a:p>
          <a:p>
            <a:r>
              <a:rPr lang="es-MX" dirty="0"/>
              <a:t>Elasticidad</a:t>
            </a:r>
          </a:p>
          <a:p>
            <a:endParaRPr lang="es-MX" dirty="0"/>
          </a:p>
        </p:txBody>
      </p:sp>
    </p:spTree>
    <p:extLst>
      <p:ext uri="{BB962C8B-B14F-4D97-AF65-F5344CB8AC3E}">
        <p14:creationId xmlns:p14="http://schemas.microsoft.com/office/powerpoint/2010/main" val="33692514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F1CB01-E066-5155-EF0A-E01097474DED}"/>
              </a:ext>
            </a:extLst>
          </p:cNvPr>
          <p:cNvSpPr>
            <a:spLocks noGrp="1"/>
          </p:cNvSpPr>
          <p:nvPr>
            <p:ph type="title"/>
          </p:nvPr>
        </p:nvSpPr>
        <p:spPr/>
        <p:txBody>
          <a:bodyPr/>
          <a:lstStyle/>
          <a:p>
            <a:r>
              <a:rPr lang="es-MX" dirty="0"/>
              <a:t>¿Cuál se ajusta mejor?</a:t>
            </a:r>
          </a:p>
        </p:txBody>
      </p:sp>
      <p:sp>
        <p:nvSpPr>
          <p:cNvPr id="4" name="Marcador de texto 3">
            <a:extLst>
              <a:ext uri="{FF2B5EF4-FFF2-40B4-BE49-F238E27FC236}">
                <a16:creationId xmlns:a16="http://schemas.microsoft.com/office/drawing/2014/main" id="{547BF1B2-F3A9-1982-7A31-3EC45E2327DF}"/>
              </a:ext>
            </a:extLst>
          </p:cNvPr>
          <p:cNvSpPr>
            <a:spLocks noGrp="1"/>
          </p:cNvSpPr>
          <p:nvPr>
            <p:ph type="body" idx="1"/>
          </p:nvPr>
        </p:nvSpPr>
        <p:spPr/>
        <p:txBody>
          <a:bodyPr/>
          <a:lstStyle/>
          <a:p>
            <a:r>
              <a:rPr lang="es-MX" dirty="0"/>
              <a:t>Lineal</a:t>
            </a:r>
          </a:p>
        </p:txBody>
      </p:sp>
      <p:sp>
        <p:nvSpPr>
          <p:cNvPr id="5" name="Marcador de contenido 4">
            <a:extLst>
              <a:ext uri="{FF2B5EF4-FFF2-40B4-BE49-F238E27FC236}">
                <a16:creationId xmlns:a16="http://schemas.microsoft.com/office/drawing/2014/main" id="{ED823E3B-55EB-4F8B-B5AA-8D0F6961D39B}"/>
              </a:ext>
            </a:extLst>
          </p:cNvPr>
          <p:cNvSpPr>
            <a:spLocks noGrp="1"/>
          </p:cNvSpPr>
          <p:nvPr>
            <p:ph sz="half" idx="2"/>
          </p:nvPr>
        </p:nvSpPr>
        <p:spPr/>
        <p:txBody>
          <a:bodyPr/>
          <a:lstStyle/>
          <a:p>
            <a:endParaRPr lang="es-MX" dirty="0"/>
          </a:p>
        </p:txBody>
      </p:sp>
      <p:sp>
        <p:nvSpPr>
          <p:cNvPr id="6" name="Marcador de texto 5">
            <a:extLst>
              <a:ext uri="{FF2B5EF4-FFF2-40B4-BE49-F238E27FC236}">
                <a16:creationId xmlns:a16="http://schemas.microsoft.com/office/drawing/2014/main" id="{A80E29B1-BCBF-6CB9-B8E5-0C8FE650CF0C}"/>
              </a:ext>
            </a:extLst>
          </p:cNvPr>
          <p:cNvSpPr>
            <a:spLocks noGrp="1"/>
          </p:cNvSpPr>
          <p:nvPr>
            <p:ph type="body" sz="quarter" idx="3"/>
          </p:nvPr>
        </p:nvSpPr>
        <p:spPr/>
        <p:txBody>
          <a:bodyPr/>
          <a:lstStyle/>
          <a:p>
            <a:r>
              <a:rPr lang="es-MX" dirty="0"/>
              <a:t>Cuadrático</a:t>
            </a:r>
          </a:p>
        </p:txBody>
      </p:sp>
      <p:sp>
        <p:nvSpPr>
          <p:cNvPr id="7" name="Marcador de contenido 6">
            <a:extLst>
              <a:ext uri="{FF2B5EF4-FFF2-40B4-BE49-F238E27FC236}">
                <a16:creationId xmlns:a16="http://schemas.microsoft.com/office/drawing/2014/main" id="{D2E9314A-79C8-599C-AD8D-524FBE5F02FB}"/>
              </a:ext>
            </a:extLst>
          </p:cNvPr>
          <p:cNvSpPr>
            <a:spLocks noGrp="1"/>
          </p:cNvSpPr>
          <p:nvPr>
            <p:ph sz="quarter" idx="4"/>
          </p:nvPr>
        </p:nvSpPr>
        <p:spPr/>
        <p:txBody>
          <a:bodyPr/>
          <a:lstStyle/>
          <a:p>
            <a:endParaRPr lang="es-MX" dirty="0"/>
          </a:p>
        </p:txBody>
      </p:sp>
      <p:pic>
        <p:nvPicPr>
          <p:cNvPr id="11" name="Imagen 10">
            <a:extLst>
              <a:ext uri="{FF2B5EF4-FFF2-40B4-BE49-F238E27FC236}">
                <a16:creationId xmlns:a16="http://schemas.microsoft.com/office/drawing/2014/main" id="{CE89258E-CFE9-C086-D36C-7DF5D6F8B46B}"/>
              </a:ext>
            </a:extLst>
          </p:cNvPr>
          <p:cNvPicPr>
            <a:picLocks noChangeAspect="1"/>
          </p:cNvPicPr>
          <p:nvPr/>
        </p:nvPicPr>
        <p:blipFill>
          <a:blip r:embed="rId2"/>
          <a:stretch>
            <a:fillRect/>
          </a:stretch>
        </p:blipFill>
        <p:spPr>
          <a:xfrm>
            <a:off x="370304" y="2823987"/>
            <a:ext cx="4292082" cy="3429000"/>
          </a:xfrm>
          <a:prstGeom prst="rect">
            <a:avLst/>
          </a:prstGeom>
        </p:spPr>
      </p:pic>
      <p:pic>
        <p:nvPicPr>
          <p:cNvPr id="13" name="Imagen 12">
            <a:extLst>
              <a:ext uri="{FF2B5EF4-FFF2-40B4-BE49-F238E27FC236}">
                <a16:creationId xmlns:a16="http://schemas.microsoft.com/office/drawing/2014/main" id="{6FD63478-CACE-FE8D-7744-B0CD25F7DD70}"/>
              </a:ext>
            </a:extLst>
          </p:cNvPr>
          <p:cNvPicPr>
            <a:picLocks noChangeAspect="1"/>
          </p:cNvPicPr>
          <p:nvPr/>
        </p:nvPicPr>
        <p:blipFill>
          <a:blip r:embed="rId3"/>
          <a:stretch>
            <a:fillRect/>
          </a:stretch>
        </p:blipFill>
        <p:spPr>
          <a:xfrm>
            <a:off x="4572000" y="2823987"/>
            <a:ext cx="4292081" cy="3429000"/>
          </a:xfrm>
          <a:prstGeom prst="rect">
            <a:avLst/>
          </a:prstGeom>
        </p:spPr>
      </p:pic>
    </p:spTree>
    <p:extLst>
      <p:ext uri="{BB962C8B-B14F-4D97-AF65-F5344CB8AC3E}">
        <p14:creationId xmlns:p14="http://schemas.microsoft.com/office/powerpoint/2010/main" val="11978577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3C8E3F-B41C-B0C1-BB88-F02B349A6C1B}"/>
              </a:ext>
            </a:extLst>
          </p:cNvPr>
          <p:cNvSpPr>
            <a:spLocks noGrp="1"/>
          </p:cNvSpPr>
          <p:nvPr>
            <p:ph type="title"/>
          </p:nvPr>
        </p:nvSpPr>
        <p:spPr/>
        <p:txBody>
          <a:bodyPr/>
          <a:lstStyle/>
          <a:p>
            <a:r>
              <a:rPr lang="es-MX" dirty="0"/>
              <a:t>Respuesta</a:t>
            </a:r>
          </a:p>
        </p:txBody>
      </p:sp>
      <p:pic>
        <p:nvPicPr>
          <p:cNvPr id="10" name="Marcador de contenido 9">
            <a:extLst>
              <a:ext uri="{FF2B5EF4-FFF2-40B4-BE49-F238E27FC236}">
                <a16:creationId xmlns:a16="http://schemas.microsoft.com/office/drawing/2014/main" id="{FEB25D09-9450-B995-36FB-BD4F786536D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143000" y="2907618"/>
            <a:ext cx="7866232" cy="2700807"/>
          </a:xfrm>
        </p:spPr>
      </p:pic>
    </p:spTree>
    <p:extLst>
      <p:ext uri="{BB962C8B-B14F-4D97-AF65-F5344CB8AC3E}">
        <p14:creationId xmlns:p14="http://schemas.microsoft.com/office/powerpoint/2010/main" val="3146887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DC5B8F-E70F-6F57-4C6F-D2BEC3495BEB}"/>
              </a:ext>
            </a:extLst>
          </p:cNvPr>
          <p:cNvSpPr>
            <a:spLocks noGrp="1"/>
          </p:cNvSpPr>
          <p:nvPr>
            <p:ph type="title"/>
          </p:nvPr>
        </p:nvSpPr>
        <p:spPr/>
        <p:txBody>
          <a:bodyPr/>
          <a:lstStyle/>
          <a:p>
            <a:r>
              <a:rPr lang="es-MX" dirty="0"/>
              <a:t>Todo se puede comprender como una regresión lineal</a:t>
            </a:r>
          </a:p>
        </p:txBody>
      </p:sp>
      <p:pic>
        <p:nvPicPr>
          <p:cNvPr id="1026" name="Picture 2">
            <a:extLst>
              <a:ext uri="{FF2B5EF4-FFF2-40B4-BE49-F238E27FC236}">
                <a16:creationId xmlns:a16="http://schemas.microsoft.com/office/drawing/2014/main" id="{2C525182-AA2F-E8C7-0C15-60E12EAA4E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22061" y="1850276"/>
            <a:ext cx="6699877" cy="4466585"/>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E8FC64ED-D900-8A68-869A-A369A8E096AA}"/>
              </a:ext>
            </a:extLst>
          </p:cNvPr>
          <p:cNvSpPr txBox="1"/>
          <p:nvPr/>
        </p:nvSpPr>
        <p:spPr>
          <a:xfrm>
            <a:off x="3057011" y="6396335"/>
            <a:ext cx="4040593" cy="369332"/>
          </a:xfrm>
          <a:prstGeom prst="rect">
            <a:avLst/>
          </a:prstGeom>
          <a:noFill/>
        </p:spPr>
        <p:txBody>
          <a:bodyPr wrap="none" rtlCol="0">
            <a:spAutoFit/>
          </a:bodyPr>
          <a:lstStyle/>
          <a:p>
            <a:r>
              <a:rPr lang="es-MX" sz="1800" b="0" dirty="0">
                <a:latin typeface="+mn-lt"/>
                <a:hlinkClick r:id="rId3"/>
              </a:rPr>
              <a:t>https://lindeloev.github.io/tests-as-linear/</a:t>
            </a:r>
            <a:r>
              <a:rPr lang="es-MX" sz="1800" b="0" dirty="0">
                <a:latin typeface="+mn-lt"/>
              </a:rPr>
              <a:t> </a:t>
            </a:r>
          </a:p>
        </p:txBody>
      </p:sp>
    </p:spTree>
    <p:extLst>
      <p:ext uri="{BB962C8B-B14F-4D97-AF65-F5344CB8AC3E}">
        <p14:creationId xmlns:p14="http://schemas.microsoft.com/office/powerpoint/2010/main" val="20682215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9AA9F65-94B8-41A5-A7FF-23D2CFB11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457200"/>
            <a:ext cx="277749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7E8B0F8E-3F6C-4541-B9C1-774D80A088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31610" y="453643"/>
            <a:ext cx="277749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7A45F5BC-32D1-41CD-B270-C46F18CA1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81372" y="457200"/>
            <a:ext cx="277749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CE57EE13-72B0-4FFA-ACE1-EBDE89340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3085765"/>
            <a:ext cx="8447150"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DA182162-B517-4B41-B039-339F87FAE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B752390-EAAD-C548-A8B7-17C4BE6D80BE}"/>
              </a:ext>
            </a:extLst>
          </p:cNvPr>
          <p:cNvSpPr>
            <a:spLocks noGrp="1"/>
          </p:cNvSpPr>
          <p:nvPr>
            <p:ph type="title"/>
          </p:nvPr>
        </p:nvSpPr>
        <p:spPr>
          <a:xfrm>
            <a:off x="3600857" y="1005839"/>
            <a:ext cx="5204478" cy="4805025"/>
          </a:xfrm>
        </p:spPr>
        <p:txBody>
          <a:bodyPr vert="horz" lIns="91440" tIns="45720" rIns="91440" bIns="45720" rtlCol="0" anchor="ctr">
            <a:normAutofit/>
          </a:bodyPr>
          <a:lstStyle/>
          <a:p>
            <a:pPr>
              <a:lnSpc>
                <a:spcPct val="90000"/>
              </a:lnSpc>
            </a:pPr>
            <a:r>
              <a:rPr lang="en-US" sz="4800">
                <a:solidFill>
                  <a:schemeClr val="tx2"/>
                </a:solidFill>
              </a:rPr>
              <a:t>Regresión logística: Un modelo lineal generalizado</a:t>
            </a:r>
          </a:p>
        </p:txBody>
      </p:sp>
      <p:sp>
        <p:nvSpPr>
          <p:cNvPr id="18" name="Rectangle 17">
            <a:extLst>
              <a:ext uri="{FF2B5EF4-FFF2-40B4-BE49-F238E27FC236}">
                <a16:creationId xmlns:a16="http://schemas.microsoft.com/office/drawing/2014/main" id="{49B5AD54-1E68-4239-A6AF-FE0F49BB8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457200"/>
            <a:ext cx="2777490" cy="59333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texto 2">
            <a:extLst>
              <a:ext uri="{FF2B5EF4-FFF2-40B4-BE49-F238E27FC236}">
                <a16:creationId xmlns:a16="http://schemas.microsoft.com/office/drawing/2014/main" id="{89CFB1CD-CFDC-C145-9F4F-6C1685CEE0F0}"/>
              </a:ext>
            </a:extLst>
          </p:cNvPr>
          <p:cNvSpPr>
            <a:spLocks noGrp="1"/>
          </p:cNvSpPr>
          <p:nvPr>
            <p:ph type="body" idx="1"/>
          </p:nvPr>
        </p:nvSpPr>
        <p:spPr>
          <a:xfrm>
            <a:off x="576200" y="1009397"/>
            <a:ext cx="2308756" cy="4801468"/>
          </a:xfrm>
        </p:spPr>
        <p:txBody>
          <a:bodyPr vert="horz" lIns="91440" tIns="45720" rIns="91440" bIns="45720" rtlCol="0" anchor="ctr">
            <a:normAutofit/>
          </a:bodyPr>
          <a:lstStyle/>
          <a:p>
            <a:pPr algn="ctr"/>
            <a:endParaRPr lang="en-US" sz="2100" dirty="0">
              <a:solidFill>
                <a:srgbClr val="FFFFFF"/>
              </a:solidFill>
            </a:endParaRPr>
          </a:p>
        </p:txBody>
      </p:sp>
    </p:spTree>
    <p:extLst>
      <p:ext uri="{BB962C8B-B14F-4D97-AF65-F5344CB8AC3E}">
        <p14:creationId xmlns:p14="http://schemas.microsoft.com/office/powerpoint/2010/main" val="1308970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E8BCA1D-ACDF-4D63-9AA0-366C4F855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649B0A0-ABFB-8A76-E394-FCEE069DD82F}"/>
              </a:ext>
            </a:extLst>
          </p:cNvPr>
          <p:cNvSpPr>
            <a:spLocks noGrp="1"/>
          </p:cNvSpPr>
          <p:nvPr>
            <p:ph type="title"/>
          </p:nvPr>
        </p:nvSpPr>
        <p:spPr>
          <a:xfrm>
            <a:off x="559671" y="1037967"/>
            <a:ext cx="2290568" cy="4709131"/>
          </a:xfrm>
        </p:spPr>
        <p:txBody>
          <a:bodyPr vert="horz" lIns="91440" tIns="45720" rIns="91440" bIns="45720" rtlCol="0" anchor="ctr">
            <a:normAutofit/>
          </a:bodyPr>
          <a:lstStyle/>
          <a:p>
            <a:r>
              <a:rPr lang="en-US" sz="2200">
                <a:solidFill>
                  <a:schemeClr val="accent1"/>
                </a:solidFill>
              </a:rPr>
              <a:t>Modelos </a:t>
            </a:r>
            <a:br>
              <a:rPr lang="en-US" sz="2200">
                <a:solidFill>
                  <a:schemeClr val="accent1"/>
                </a:solidFill>
              </a:rPr>
            </a:br>
            <a:r>
              <a:rPr lang="en-US" sz="2200">
                <a:solidFill>
                  <a:schemeClr val="accent1"/>
                </a:solidFill>
              </a:rPr>
              <a:t>lineales</a:t>
            </a:r>
            <a:br>
              <a:rPr lang="en-US" sz="2200">
                <a:solidFill>
                  <a:schemeClr val="accent1"/>
                </a:solidFill>
              </a:rPr>
            </a:br>
            <a:r>
              <a:rPr lang="en-US" sz="2200">
                <a:solidFill>
                  <a:schemeClr val="accent1"/>
                </a:solidFill>
              </a:rPr>
              <a:t>generalizados: </a:t>
            </a:r>
            <a:br>
              <a:rPr lang="en-US" sz="2200">
                <a:solidFill>
                  <a:schemeClr val="accent1"/>
                </a:solidFill>
              </a:rPr>
            </a:br>
            <a:r>
              <a:rPr lang="en-US" sz="2200">
                <a:solidFill>
                  <a:schemeClr val="accent1"/>
                </a:solidFill>
              </a:rPr>
              <a:t>Regresión logística</a:t>
            </a:r>
            <a:br>
              <a:rPr lang="en-US" sz="2200">
                <a:solidFill>
                  <a:schemeClr val="accent1"/>
                </a:solidFill>
              </a:rPr>
            </a:br>
            <a:endParaRPr lang="en-US" sz="2200">
              <a:solidFill>
                <a:schemeClr val="accent1"/>
              </a:solidFill>
              <a:latin typeface="+mn-lt"/>
            </a:endParaRPr>
          </a:p>
        </p:txBody>
      </p:sp>
      <p:sp>
        <p:nvSpPr>
          <p:cNvPr id="19" name="Rectangle 18">
            <a:extLst>
              <a:ext uri="{FF2B5EF4-FFF2-40B4-BE49-F238E27FC236}">
                <a16:creationId xmlns:a16="http://schemas.microsoft.com/office/drawing/2014/main" id="{5DB82E3F-D9C4-42E7-AABF-D760C2F56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900" y="457200"/>
            <a:ext cx="277749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5F145784-B126-48E6-B33B-0BEA2EBF1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81372" y="457200"/>
            <a:ext cx="277749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06AD7FED-ECA8-4F84-9067-C1B1E9610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31610" y="453643"/>
            <a:ext cx="277749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74DF12F2-5059-41AC-A8BD-D5E115CDC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85138" y="723898"/>
            <a:ext cx="5623962"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12" name="Marcador de texto 2">
            <a:extLst>
              <a:ext uri="{FF2B5EF4-FFF2-40B4-BE49-F238E27FC236}">
                <a16:creationId xmlns:a16="http://schemas.microsoft.com/office/drawing/2014/main" id="{C8509EE2-1C77-D5B4-45DC-0FA4E053153D}"/>
              </a:ext>
            </a:extLst>
          </p:cNvPr>
          <p:cNvGraphicFramePr>
            <a:graphicFrameLocks noGrp="1"/>
          </p:cNvGraphicFramePr>
          <p:nvPr>
            <p:ph idx="1"/>
            <p:extLst>
              <p:ext uri="{D42A27DB-BD31-4B8C-83A1-F6EECF244321}">
                <p14:modId xmlns:p14="http://schemas.microsoft.com/office/powerpoint/2010/main" val="3638990502"/>
              </p:ext>
            </p:extLst>
          </p:nvPr>
        </p:nvGraphicFramePr>
        <p:xfrm>
          <a:off x="3448828" y="1037967"/>
          <a:ext cx="5259278"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423635"/>
      </p:ext>
    </p:extLst>
  </p:cSld>
  <p:clrMapOvr>
    <a:overrideClrMapping bg1="dk1" tx1="lt1" bg2="dk2" tx2="lt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848E989B-7B9A-684C-83A1-7999929413E2}"/>
              </a:ext>
            </a:extLst>
          </p:cNvPr>
          <p:cNvSpPr>
            <a:spLocks noGrp="1" noChangeArrowheads="1"/>
          </p:cNvSpPr>
          <p:nvPr>
            <p:ph type="title"/>
          </p:nvPr>
        </p:nvSpPr>
        <p:spPr/>
        <p:txBody>
          <a:bodyPr/>
          <a:lstStyle/>
          <a:p>
            <a:pPr eaLnBrk="1" fontAlgn="auto" hangingPunct="1">
              <a:spcAft>
                <a:spcPts val="0"/>
              </a:spcAft>
              <a:defRPr/>
            </a:pPr>
            <a:r>
              <a:rPr lang="en-US" altLang="es-MX" dirty="0"/>
              <a:t>¿Por </a:t>
            </a:r>
            <a:r>
              <a:rPr lang="en-US" altLang="es-MX" dirty="0" err="1"/>
              <a:t>qué</a:t>
            </a:r>
            <a:r>
              <a:rPr lang="en-US" altLang="es-MX" dirty="0"/>
              <a:t> </a:t>
            </a:r>
            <a:r>
              <a:rPr lang="en-US" altLang="es-MX" dirty="0" err="1"/>
              <a:t>usar</a:t>
            </a:r>
            <a:r>
              <a:rPr lang="en-US" altLang="es-MX" dirty="0"/>
              <a:t> la </a:t>
            </a:r>
            <a:r>
              <a:rPr lang="en-US" altLang="es-MX" dirty="0" err="1"/>
              <a:t>regresión</a:t>
            </a:r>
            <a:r>
              <a:rPr lang="en-US" altLang="es-MX" dirty="0"/>
              <a:t> </a:t>
            </a:r>
            <a:r>
              <a:rPr lang="en-US" altLang="es-MX" dirty="0" err="1"/>
              <a:t>Logística</a:t>
            </a:r>
            <a:endParaRPr lang="en-US" altLang="es-MX" dirty="0"/>
          </a:p>
        </p:txBody>
      </p:sp>
      <p:sp>
        <p:nvSpPr>
          <p:cNvPr id="18434" name="Rectangle 3">
            <a:extLst>
              <a:ext uri="{FF2B5EF4-FFF2-40B4-BE49-F238E27FC236}">
                <a16:creationId xmlns:a16="http://schemas.microsoft.com/office/drawing/2014/main" id="{DD85D067-35E6-AE45-BC68-F7FF8A055FFD}"/>
              </a:ext>
            </a:extLst>
          </p:cNvPr>
          <p:cNvSpPr>
            <a:spLocks noGrp="1" noChangeArrowheads="1"/>
          </p:cNvSpPr>
          <p:nvPr>
            <p:ph idx="1"/>
          </p:nvPr>
        </p:nvSpPr>
        <p:spPr/>
        <p:txBody>
          <a:bodyPr/>
          <a:lstStyle/>
          <a:p>
            <a:pPr eaLnBrk="1" hangingPunct="1"/>
            <a:r>
              <a:rPr lang="en-US" altLang="es-MX" dirty="0"/>
              <a:t>Hay </a:t>
            </a:r>
            <a:r>
              <a:rPr lang="en-US" altLang="es-MX" dirty="0" err="1"/>
              <a:t>muchos</a:t>
            </a:r>
            <a:r>
              <a:rPr lang="en-US" altLang="es-MX" dirty="0"/>
              <a:t> </a:t>
            </a:r>
            <a:r>
              <a:rPr lang="en-US" altLang="es-MX" dirty="0" err="1"/>
              <a:t>temas</a:t>
            </a:r>
            <a:r>
              <a:rPr lang="en-US" altLang="es-MX" dirty="0"/>
              <a:t> de </a:t>
            </a:r>
            <a:r>
              <a:rPr lang="en-US" altLang="es-MX" dirty="0" err="1"/>
              <a:t>investigación</a:t>
            </a:r>
            <a:r>
              <a:rPr lang="en-US" altLang="es-MX" dirty="0"/>
              <a:t> </a:t>
            </a:r>
            <a:r>
              <a:rPr lang="en-US" altLang="es-MX" dirty="0" err="1"/>
              <a:t>importantes</a:t>
            </a:r>
            <a:r>
              <a:rPr lang="en-US" altLang="es-MX" dirty="0"/>
              <a:t> para </a:t>
            </a:r>
            <a:r>
              <a:rPr lang="en-US" altLang="es-MX" dirty="0" err="1"/>
              <a:t>los</a:t>
            </a:r>
            <a:r>
              <a:rPr lang="en-US" altLang="es-MX" dirty="0"/>
              <a:t> </a:t>
            </a:r>
            <a:r>
              <a:rPr lang="en-US" altLang="es-MX" dirty="0" err="1"/>
              <a:t>cuales</a:t>
            </a:r>
            <a:r>
              <a:rPr lang="en-US" altLang="es-MX" dirty="0"/>
              <a:t> la variable </a:t>
            </a:r>
            <a:r>
              <a:rPr lang="en-US" altLang="es-MX" dirty="0" err="1"/>
              <a:t>dependiente</a:t>
            </a:r>
            <a:r>
              <a:rPr lang="en-US" altLang="es-MX" dirty="0"/>
              <a:t> es "</a:t>
            </a:r>
            <a:r>
              <a:rPr lang="en-US" altLang="es-MX" dirty="0" err="1"/>
              <a:t>limitada</a:t>
            </a:r>
            <a:r>
              <a:rPr lang="en-US" altLang="es-MX" dirty="0"/>
              <a:t>".</a:t>
            </a:r>
          </a:p>
          <a:p>
            <a:pPr eaLnBrk="1" hangingPunct="1"/>
            <a:r>
              <a:rPr lang="en-US" altLang="es-MX" dirty="0"/>
              <a:t>Por </a:t>
            </a:r>
            <a:r>
              <a:rPr lang="en-US" altLang="es-MX" dirty="0" err="1"/>
              <a:t>ejemplo</a:t>
            </a:r>
            <a:r>
              <a:rPr lang="en-US" altLang="es-MX" dirty="0"/>
              <a:t>: </a:t>
            </a:r>
            <a:r>
              <a:rPr lang="en-US" altLang="es-MX" dirty="0" err="1"/>
              <a:t>el</a:t>
            </a:r>
            <a:r>
              <a:rPr lang="en-US" altLang="es-MX" dirty="0"/>
              <a:t> </a:t>
            </a:r>
            <a:r>
              <a:rPr lang="en-US" altLang="es-MX" dirty="0" err="1"/>
              <a:t>voto</a:t>
            </a:r>
            <a:r>
              <a:rPr lang="en-US" altLang="es-MX" dirty="0"/>
              <a:t>, la </a:t>
            </a:r>
            <a:r>
              <a:rPr lang="en-US" altLang="es-MX" dirty="0" err="1"/>
              <a:t>morbilidad</a:t>
            </a:r>
            <a:r>
              <a:rPr lang="en-US" altLang="es-MX" dirty="0"/>
              <a:t> o la </a:t>
            </a:r>
            <a:r>
              <a:rPr lang="en-US" altLang="es-MX" dirty="0" err="1"/>
              <a:t>mortalidad</a:t>
            </a:r>
            <a:r>
              <a:rPr lang="en-US" altLang="es-MX" dirty="0"/>
              <a:t>, y </a:t>
            </a:r>
            <a:r>
              <a:rPr lang="en-US" altLang="es-MX" dirty="0" err="1"/>
              <a:t>los</a:t>
            </a:r>
            <a:r>
              <a:rPr lang="en-US" altLang="es-MX" dirty="0"/>
              <a:t> </a:t>
            </a:r>
            <a:r>
              <a:rPr lang="en-US" altLang="es-MX" dirty="0" err="1"/>
              <a:t>datos</a:t>
            </a:r>
            <a:r>
              <a:rPr lang="en-US" altLang="es-MX" dirty="0"/>
              <a:t> de </a:t>
            </a:r>
            <a:r>
              <a:rPr lang="en-US" altLang="es-MX" dirty="0" err="1"/>
              <a:t>participación</a:t>
            </a:r>
            <a:r>
              <a:rPr lang="en-US" altLang="es-MX" dirty="0"/>
              <a:t> no son </a:t>
            </a:r>
            <a:r>
              <a:rPr lang="en-US" altLang="es-MX" dirty="0" err="1"/>
              <a:t>continuos</a:t>
            </a:r>
            <a:r>
              <a:rPr lang="en-US" altLang="es-MX" dirty="0"/>
              <a:t> o </a:t>
            </a:r>
            <a:r>
              <a:rPr lang="en-US" altLang="es-MX" dirty="0" err="1"/>
              <a:t>distribuidos</a:t>
            </a:r>
            <a:r>
              <a:rPr lang="en-US" altLang="es-MX" dirty="0"/>
              <a:t> </a:t>
            </a:r>
            <a:r>
              <a:rPr lang="en-US" altLang="es-MX" dirty="0" err="1"/>
              <a:t>normalmente</a:t>
            </a:r>
            <a:r>
              <a:rPr lang="en-US" altLang="es-MX" dirty="0"/>
              <a:t>.</a:t>
            </a:r>
          </a:p>
          <a:p>
            <a:pPr eaLnBrk="1" hangingPunct="1"/>
            <a:r>
              <a:rPr lang="en-US" altLang="es-MX" dirty="0"/>
              <a:t>La </a:t>
            </a:r>
            <a:r>
              <a:rPr lang="en-US" altLang="es-MX" dirty="0" err="1"/>
              <a:t>regresión</a:t>
            </a:r>
            <a:r>
              <a:rPr lang="en-US" altLang="es-MX" dirty="0"/>
              <a:t> </a:t>
            </a:r>
            <a:r>
              <a:rPr lang="en-US" altLang="es-MX" dirty="0" err="1"/>
              <a:t>logística</a:t>
            </a:r>
            <a:r>
              <a:rPr lang="en-US" altLang="es-MX" dirty="0"/>
              <a:t> </a:t>
            </a:r>
            <a:r>
              <a:rPr lang="en-US" altLang="es-MX" dirty="0" err="1"/>
              <a:t>binaria</a:t>
            </a:r>
            <a:r>
              <a:rPr lang="en-US" altLang="es-MX" dirty="0"/>
              <a:t> es un </a:t>
            </a:r>
            <a:r>
              <a:rPr lang="en-US" altLang="es-MX" dirty="0" err="1"/>
              <a:t>tipo</a:t>
            </a:r>
            <a:r>
              <a:rPr lang="en-US" altLang="es-MX" dirty="0"/>
              <a:t> de </a:t>
            </a:r>
            <a:r>
              <a:rPr lang="en-US" altLang="es-MX" dirty="0" err="1"/>
              <a:t>análisis</a:t>
            </a:r>
            <a:r>
              <a:rPr lang="en-US" altLang="es-MX" dirty="0"/>
              <a:t> de </a:t>
            </a:r>
            <a:r>
              <a:rPr lang="en-US" altLang="es-MX" dirty="0" err="1"/>
              <a:t>regresión</a:t>
            </a:r>
            <a:r>
              <a:rPr lang="en-US" altLang="es-MX" dirty="0"/>
              <a:t> </a:t>
            </a:r>
            <a:r>
              <a:rPr lang="en-US" altLang="es-MX" dirty="0" err="1"/>
              <a:t>donde</a:t>
            </a:r>
            <a:r>
              <a:rPr lang="en-US" altLang="es-MX" dirty="0"/>
              <a:t> la variable </a:t>
            </a:r>
            <a:r>
              <a:rPr lang="en-US" altLang="es-MX" dirty="0" err="1"/>
              <a:t>dependiente</a:t>
            </a:r>
            <a:r>
              <a:rPr lang="en-US" altLang="es-MX" dirty="0"/>
              <a:t> es </a:t>
            </a:r>
            <a:r>
              <a:rPr lang="en-US" altLang="es-MX" dirty="0" err="1"/>
              <a:t>una</a:t>
            </a:r>
            <a:r>
              <a:rPr lang="en-US" altLang="es-MX" dirty="0"/>
              <a:t> variable </a:t>
            </a:r>
            <a:r>
              <a:rPr lang="en-US" altLang="es-MX" dirty="0" err="1"/>
              <a:t>ficticia</a:t>
            </a:r>
            <a:r>
              <a:rPr lang="en-US" altLang="es-MX" dirty="0"/>
              <a:t>: </a:t>
            </a:r>
            <a:r>
              <a:rPr lang="en-US" altLang="es-MX" dirty="0" err="1"/>
              <a:t>codificado</a:t>
            </a:r>
            <a:r>
              <a:rPr lang="en-US" altLang="es-MX" dirty="0"/>
              <a:t> 0 (no </a:t>
            </a:r>
            <a:r>
              <a:rPr lang="en-US" altLang="es-MX" dirty="0" err="1"/>
              <a:t>votó</a:t>
            </a:r>
            <a:r>
              <a:rPr lang="en-US" altLang="es-MX" dirty="0"/>
              <a:t>) o 1 (</a:t>
            </a:r>
            <a:r>
              <a:rPr lang="en-US" altLang="es-MX" dirty="0" err="1"/>
              <a:t>votó</a:t>
            </a:r>
            <a:r>
              <a:rPr lang="en-US" altLang="es-MX" dirty="0"/>
              <a: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A19F037-0165-D145-84AD-1A92654675F3}"/>
              </a:ext>
            </a:extLst>
          </p:cNvPr>
          <p:cNvSpPr>
            <a:spLocks noGrp="1"/>
          </p:cNvSpPr>
          <p:nvPr>
            <p:ph type="title"/>
          </p:nvPr>
        </p:nvSpPr>
        <p:spPr/>
        <p:txBody>
          <a:bodyPr/>
          <a:lstStyle/>
          <a:p>
            <a:pPr eaLnBrk="1" fontAlgn="auto" hangingPunct="1">
              <a:spcAft>
                <a:spcPts val="0"/>
              </a:spcAft>
              <a:defRPr/>
            </a:pPr>
            <a:r>
              <a:rPr lang="es-MX" dirty="0"/>
              <a:t>Si corriéramos un modelo lineal MCO</a:t>
            </a:r>
          </a:p>
        </p:txBody>
      </p:sp>
      <p:sp>
        <p:nvSpPr>
          <p:cNvPr id="6147" name="Rectangle 3">
            <a:extLst>
              <a:ext uri="{FF2B5EF4-FFF2-40B4-BE49-F238E27FC236}">
                <a16:creationId xmlns:a16="http://schemas.microsoft.com/office/drawing/2014/main" id="{150E46BB-45D4-C74D-BB3B-9F1E2B9EAA63}"/>
              </a:ext>
            </a:extLst>
          </p:cNvPr>
          <p:cNvSpPr>
            <a:spLocks noGrp="1" noChangeArrowheads="1"/>
          </p:cNvSpPr>
          <p:nvPr>
            <p:ph idx="1"/>
          </p:nvPr>
        </p:nvSpPr>
        <p:spPr/>
        <p:txBody>
          <a:bodyPr rtlCol="0">
            <a:normAutofit/>
          </a:bodyPr>
          <a:lstStyle/>
          <a:p>
            <a:pPr marL="0" indent="0" eaLnBrk="1" fontAlgn="auto" hangingPunct="1">
              <a:buFont typeface="Wingdings 2" charset="2"/>
              <a:buNone/>
              <a:defRPr/>
            </a:pPr>
            <a:r>
              <a:rPr lang="en-US" altLang="es-MX" dirty="0" err="1"/>
              <a:t>En</a:t>
            </a:r>
            <a:r>
              <a:rPr lang="en-US" altLang="es-MX" dirty="0"/>
              <a:t> la regression </a:t>
            </a:r>
            <a:r>
              <a:rPr lang="en-US" altLang="es-MX" dirty="0" err="1"/>
              <a:t>por</a:t>
            </a:r>
            <a:r>
              <a:rPr lang="en-US" altLang="es-MX" dirty="0"/>
              <a:t> MCO </a:t>
            </a:r>
            <a:r>
              <a:rPr lang="en-US" altLang="es-MX" dirty="0" err="1"/>
              <a:t>tendríamos</a:t>
            </a:r>
            <a:r>
              <a:rPr lang="en-US" altLang="es-MX" dirty="0"/>
              <a:t>: </a:t>
            </a:r>
          </a:p>
          <a:p>
            <a:pPr marL="306000" indent="-306000" eaLnBrk="1" fontAlgn="auto" hangingPunct="1">
              <a:buFont typeface="Wingdings 2" charset="2"/>
              <a:buChar char=""/>
              <a:defRPr/>
            </a:pPr>
            <a:r>
              <a:rPr lang="en-US" altLang="es-MX" dirty="0"/>
              <a:t>	Y = </a:t>
            </a:r>
            <a:r>
              <a:rPr lang="en-US" altLang="es-MX" dirty="0">
                <a:sym typeface="Symbol" pitchFamily="2" charset="2"/>
              </a:rPr>
              <a:t></a:t>
            </a:r>
            <a:r>
              <a:rPr lang="en-US" altLang="es-MX" dirty="0"/>
              <a:t> + </a:t>
            </a:r>
            <a:r>
              <a:rPr lang="en-US" altLang="es-MX" dirty="0">
                <a:sym typeface="Symbol" pitchFamily="2" charset="2"/>
              </a:rPr>
              <a:t></a:t>
            </a:r>
            <a:r>
              <a:rPr lang="en-US" altLang="es-MX" dirty="0"/>
              <a:t>X + e ; </a:t>
            </a:r>
            <a:r>
              <a:rPr lang="en-US" altLang="es-MX" dirty="0" err="1"/>
              <a:t>donde</a:t>
            </a:r>
            <a:r>
              <a:rPr lang="en-US" altLang="es-MX" dirty="0"/>
              <a:t> Y = (0, 1)</a:t>
            </a:r>
          </a:p>
          <a:p>
            <a:pPr marL="0" indent="0" eaLnBrk="1" fontAlgn="auto" hangingPunct="1">
              <a:buFont typeface="Wingdings 2" charset="2"/>
              <a:buNone/>
              <a:defRPr/>
            </a:pPr>
            <a:r>
              <a:rPr lang="en-US" altLang="es-MX" dirty="0"/>
              <a:t>Los </a:t>
            </a:r>
            <a:r>
              <a:rPr lang="en-US" altLang="es-MX" dirty="0" err="1"/>
              <a:t>términos</a:t>
            </a:r>
            <a:r>
              <a:rPr lang="en-US" altLang="es-MX" dirty="0"/>
              <a:t> de error son </a:t>
            </a:r>
            <a:r>
              <a:rPr lang="en-US" altLang="es-MX" dirty="0" err="1"/>
              <a:t>heteroscedásticos</a:t>
            </a:r>
            <a:r>
              <a:rPr lang="en-US" altLang="es-MX" dirty="0"/>
              <a:t>.</a:t>
            </a:r>
          </a:p>
          <a:p>
            <a:pPr marL="0" indent="0" eaLnBrk="1" fontAlgn="auto" hangingPunct="1">
              <a:buFont typeface="Wingdings 2" charset="2"/>
              <a:buNone/>
              <a:defRPr/>
            </a:pPr>
            <a:r>
              <a:rPr lang="en-US" altLang="es-MX" dirty="0"/>
              <a:t>e </a:t>
            </a:r>
            <a:r>
              <a:rPr lang="en-US" altLang="es-MX" dirty="0" err="1"/>
              <a:t>el</a:t>
            </a:r>
            <a:r>
              <a:rPr lang="en-US" altLang="es-MX" dirty="0"/>
              <a:t> error , no se </a:t>
            </a:r>
            <a:r>
              <a:rPr lang="en-US" altLang="es-MX" dirty="0" err="1"/>
              <a:t>distribuye</a:t>
            </a:r>
            <a:r>
              <a:rPr lang="en-US" altLang="es-MX" dirty="0"/>
              <a:t> </a:t>
            </a:r>
            <a:r>
              <a:rPr lang="en-US" altLang="es-MX" dirty="0" err="1"/>
              <a:t>normalmente</a:t>
            </a:r>
            <a:r>
              <a:rPr lang="en-US" altLang="es-MX" dirty="0"/>
              <a:t> e </a:t>
            </a:r>
            <a:r>
              <a:rPr lang="en-US" altLang="es-MX" dirty="0" err="1"/>
              <a:t>porque</a:t>
            </a:r>
            <a:r>
              <a:rPr lang="en-US" altLang="es-MX" dirty="0"/>
              <a:t> Y </a:t>
            </a:r>
            <a:r>
              <a:rPr lang="en-US" altLang="es-MX" dirty="0" err="1"/>
              <a:t>toma</a:t>
            </a:r>
            <a:r>
              <a:rPr lang="en-US" altLang="es-MX" dirty="0"/>
              <a:t> solo dos </a:t>
            </a:r>
            <a:r>
              <a:rPr lang="en-US" altLang="es-MX" dirty="0" err="1"/>
              <a:t>valores</a:t>
            </a:r>
            <a:endParaRPr lang="en-US" altLang="es-MX" dirty="0"/>
          </a:p>
          <a:p>
            <a:pPr marL="0" indent="0" eaLnBrk="1" fontAlgn="auto" hangingPunct="1">
              <a:buFont typeface="Wingdings 2" charset="2"/>
              <a:buNone/>
              <a:defRPr/>
            </a:pPr>
            <a:r>
              <a:rPr lang="en-US" altLang="es-MX" dirty="0"/>
              <a:t>Las </a:t>
            </a:r>
            <a:r>
              <a:rPr lang="en-US" altLang="es-MX" dirty="0" err="1"/>
              <a:t>probabilidades</a:t>
            </a:r>
            <a:r>
              <a:rPr lang="en-US" altLang="es-MX" dirty="0"/>
              <a:t> </a:t>
            </a:r>
            <a:r>
              <a:rPr lang="en-US" altLang="es-MX" dirty="0" err="1"/>
              <a:t>predichas</a:t>
            </a:r>
            <a:r>
              <a:rPr lang="en-US" altLang="es-MX" dirty="0"/>
              <a:t> </a:t>
            </a:r>
            <a:r>
              <a:rPr lang="en-US" altLang="es-MX" dirty="0" err="1"/>
              <a:t>pueden</a:t>
            </a:r>
            <a:r>
              <a:rPr lang="en-US" altLang="es-MX" dirty="0"/>
              <a:t> </a:t>
            </a:r>
            <a:r>
              <a:rPr lang="en-US" altLang="es-MX" dirty="0" err="1"/>
              <a:t>ser</a:t>
            </a:r>
            <a:r>
              <a:rPr lang="en-US" altLang="es-MX" dirty="0"/>
              <a:t> </a:t>
            </a:r>
            <a:r>
              <a:rPr lang="en-US" altLang="es-MX" dirty="0" err="1"/>
              <a:t>mayores</a:t>
            </a:r>
            <a:r>
              <a:rPr lang="en-US" altLang="es-MX" dirty="0"/>
              <a:t> que 1 o </a:t>
            </a:r>
            <a:r>
              <a:rPr lang="en-US" altLang="es-MX" dirty="0" err="1"/>
              <a:t>menores</a:t>
            </a:r>
            <a:r>
              <a:rPr lang="en-US" altLang="es-MX" dirty="0"/>
              <a:t> que 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2866" name="Rectangle 2"/>
          <p:cNvSpPr>
            <a:spLocks noGrp="1" noChangeArrowheads="1"/>
          </p:cNvSpPr>
          <p:nvPr>
            <p:ph type="title" idx="4294967295"/>
          </p:nvPr>
        </p:nvSpPr>
        <p:spPr>
          <a:xfrm>
            <a:off x="0" y="857250"/>
            <a:ext cx="5372100" cy="914400"/>
          </a:xfrm>
          <a:noFill/>
          <a:ln/>
          <a:extLst>
            <a:ext uri="{AF507438-7753-43E0-B8FC-AC1667EBCBE1}">
              <a14:hiddenEffects xmlns:a14="http://schemas.microsoft.com/office/drawing/2010/main">
                <a:effectLst>
                  <a:outerShdw dist="107763" dir="2700000" algn="ctr" rotWithShape="0">
                    <a:srgbClr val="969696">
                      <a:alpha val="50000"/>
                    </a:srgbClr>
                  </a:outerShdw>
                </a:effectLst>
              </a14:hiddenEffects>
            </a:ext>
          </a:extLst>
        </p:spPr>
        <p:txBody>
          <a:bodyPr>
            <a:normAutofit fontScale="90000"/>
          </a:bodyPr>
          <a:lstStyle/>
          <a:p>
            <a:r>
              <a:rPr lang="en-US" sz="3600" b="1" dirty="0"/>
              <a:t>A Simple Linear Model</a:t>
            </a:r>
            <a:endParaRPr lang="en-US" sz="3600" b="1" i="1" dirty="0"/>
          </a:p>
        </p:txBody>
      </p:sp>
      <p:sp>
        <p:nvSpPr>
          <p:cNvPr id="292873" name="Text Box 9"/>
          <p:cNvSpPr txBox="1">
            <a:spLocks noChangeArrowheads="1"/>
          </p:cNvSpPr>
          <p:nvPr/>
        </p:nvSpPr>
        <p:spPr bwMode="auto">
          <a:xfrm>
            <a:off x="610791" y="2490312"/>
            <a:ext cx="7161609" cy="1643527"/>
          </a:xfrm>
          <a:prstGeom prst="rect">
            <a:avLst/>
          </a:prstGeom>
          <a:solidFill>
            <a:schemeClr val="accent6">
              <a:lumMod val="20000"/>
              <a:lumOff val="80000"/>
            </a:schemeClr>
          </a:solidFill>
          <a:ln w="28575">
            <a:solidFill>
              <a:schemeClr val="accent2"/>
            </a:solidFill>
            <a:miter lim="800000"/>
            <a:headEnd/>
            <a:tailEnd/>
          </a:ln>
          <a:effectLst>
            <a:outerShdw dist="107763" dir="2700000" algn="ctr" rotWithShape="0">
              <a:schemeClr val="bg2"/>
            </a:outerShdw>
          </a:effectLst>
        </p:spPr>
        <p:txBody>
          <a:bodyPr wrap="square">
            <a:spAutoFit/>
          </a:bodyPr>
          <a:lstStyle/>
          <a:p>
            <a:pPr>
              <a:lnSpc>
                <a:spcPct val="90000"/>
              </a:lnSpc>
              <a:spcBef>
                <a:spcPct val="20000"/>
              </a:spcBef>
              <a:buFontTx/>
              <a:buChar char="•"/>
            </a:pPr>
            <a:r>
              <a:rPr lang="en-US" dirty="0" err="1">
                <a:solidFill>
                  <a:srgbClr val="333333"/>
                </a:solidFill>
              </a:rPr>
              <a:t>Modelo</a:t>
            </a:r>
            <a:r>
              <a:rPr lang="en-US" dirty="0">
                <a:solidFill>
                  <a:srgbClr val="333333"/>
                </a:solidFill>
              </a:rPr>
              <a:t> </a:t>
            </a:r>
            <a:r>
              <a:rPr lang="en-US" dirty="0" err="1">
                <a:solidFill>
                  <a:srgbClr val="333333"/>
                </a:solidFill>
              </a:rPr>
              <a:t>determinístico</a:t>
            </a:r>
            <a:r>
              <a:rPr lang="en-US" dirty="0">
                <a:solidFill>
                  <a:srgbClr val="333333"/>
                </a:solidFill>
              </a:rPr>
              <a:t>: </a:t>
            </a:r>
            <a:r>
              <a:rPr lang="en-US" i="1" dirty="0">
                <a:solidFill>
                  <a:srgbClr val="333333"/>
                </a:solidFill>
              </a:rPr>
              <a:t>y</a:t>
            </a:r>
            <a:r>
              <a:rPr lang="en-US" dirty="0">
                <a:solidFill>
                  <a:srgbClr val="333333"/>
                </a:solidFill>
              </a:rPr>
              <a:t> = </a:t>
            </a:r>
            <a:r>
              <a:rPr lang="en-US" dirty="0" err="1">
                <a:solidFill>
                  <a:srgbClr val="333333"/>
                </a:solidFill>
                <a:latin typeface="Symbol" panose="05050102010706020507" pitchFamily="18" charset="2"/>
              </a:rPr>
              <a:t>bo</a:t>
            </a:r>
            <a:r>
              <a:rPr lang="en-US" dirty="0">
                <a:solidFill>
                  <a:srgbClr val="333333"/>
                </a:solidFill>
                <a:latin typeface="Symbol" panose="05050102010706020507" pitchFamily="18" charset="2"/>
              </a:rPr>
              <a:t> + b1</a:t>
            </a:r>
            <a:r>
              <a:rPr lang="en-US" i="1" dirty="0">
                <a:solidFill>
                  <a:srgbClr val="333333"/>
                </a:solidFill>
              </a:rPr>
              <a:t>x</a:t>
            </a:r>
          </a:p>
          <a:p>
            <a:pPr>
              <a:lnSpc>
                <a:spcPct val="90000"/>
              </a:lnSpc>
              <a:spcBef>
                <a:spcPct val="20000"/>
              </a:spcBef>
              <a:buFontTx/>
              <a:buChar char="•"/>
            </a:pPr>
            <a:r>
              <a:rPr lang="en-US" dirty="0" err="1">
                <a:solidFill>
                  <a:srgbClr val="333333"/>
                </a:solidFill>
              </a:rPr>
              <a:t>Modelo</a:t>
            </a:r>
            <a:r>
              <a:rPr lang="en-US" dirty="0">
                <a:solidFill>
                  <a:srgbClr val="333333"/>
                </a:solidFill>
              </a:rPr>
              <a:t> </a:t>
            </a:r>
            <a:r>
              <a:rPr lang="en-US" dirty="0" err="1">
                <a:solidFill>
                  <a:srgbClr val="333333"/>
                </a:solidFill>
              </a:rPr>
              <a:t>probabilístico</a:t>
            </a:r>
            <a:r>
              <a:rPr lang="en-US" dirty="0">
                <a:solidFill>
                  <a:srgbClr val="333333"/>
                </a:solidFill>
              </a:rPr>
              <a:t>: </a:t>
            </a:r>
          </a:p>
          <a:p>
            <a:pPr lvl="1">
              <a:lnSpc>
                <a:spcPct val="90000"/>
              </a:lnSpc>
              <a:spcBef>
                <a:spcPct val="20000"/>
              </a:spcBef>
            </a:pPr>
            <a:r>
              <a:rPr lang="en-US" i="1" dirty="0">
                <a:solidFill>
                  <a:srgbClr val="333333"/>
                </a:solidFill>
              </a:rPr>
              <a:t>y = </a:t>
            </a:r>
            <a:r>
              <a:rPr lang="en-US" dirty="0">
                <a:solidFill>
                  <a:srgbClr val="333333"/>
                </a:solidFill>
              </a:rPr>
              <a:t>El </a:t>
            </a:r>
            <a:r>
              <a:rPr lang="en-US" dirty="0" err="1">
                <a:solidFill>
                  <a:srgbClr val="333333"/>
                </a:solidFill>
              </a:rPr>
              <a:t>modelo</a:t>
            </a:r>
            <a:r>
              <a:rPr lang="en-US" dirty="0">
                <a:solidFill>
                  <a:srgbClr val="333333"/>
                </a:solidFill>
              </a:rPr>
              <a:t> </a:t>
            </a:r>
            <a:r>
              <a:rPr lang="en-US" dirty="0" err="1">
                <a:solidFill>
                  <a:srgbClr val="333333"/>
                </a:solidFill>
              </a:rPr>
              <a:t>determinístico</a:t>
            </a:r>
            <a:r>
              <a:rPr lang="en-US" dirty="0">
                <a:solidFill>
                  <a:srgbClr val="333333"/>
                </a:solidFill>
              </a:rPr>
              <a:t>+ error </a:t>
            </a:r>
            <a:r>
              <a:rPr lang="en-US" dirty="0" err="1">
                <a:solidFill>
                  <a:srgbClr val="333333"/>
                </a:solidFill>
              </a:rPr>
              <a:t>aleatorio</a:t>
            </a:r>
            <a:endParaRPr lang="en-US" dirty="0">
              <a:solidFill>
                <a:srgbClr val="333333"/>
              </a:solidFill>
            </a:endParaRPr>
          </a:p>
          <a:p>
            <a:pPr lvl="1">
              <a:lnSpc>
                <a:spcPct val="90000"/>
              </a:lnSpc>
              <a:spcBef>
                <a:spcPct val="20000"/>
              </a:spcBef>
            </a:pPr>
            <a:r>
              <a:rPr lang="en-US" i="1" dirty="0">
                <a:solidFill>
                  <a:srgbClr val="333333"/>
                </a:solidFill>
              </a:rPr>
              <a:t>y</a:t>
            </a:r>
            <a:r>
              <a:rPr lang="en-US" dirty="0">
                <a:solidFill>
                  <a:srgbClr val="333333"/>
                </a:solidFill>
              </a:rPr>
              <a:t> = </a:t>
            </a:r>
            <a:r>
              <a:rPr lang="en-US" dirty="0" err="1">
                <a:solidFill>
                  <a:srgbClr val="333333"/>
                </a:solidFill>
                <a:latin typeface="Symbol" panose="05050102010706020507" pitchFamily="18" charset="2"/>
              </a:rPr>
              <a:t>bo</a:t>
            </a:r>
            <a:r>
              <a:rPr lang="en-US" dirty="0">
                <a:solidFill>
                  <a:srgbClr val="333333"/>
                </a:solidFill>
                <a:latin typeface="Symbol" panose="05050102010706020507" pitchFamily="18" charset="2"/>
              </a:rPr>
              <a:t> + b1</a:t>
            </a:r>
            <a:r>
              <a:rPr lang="en-US" i="1" dirty="0">
                <a:solidFill>
                  <a:srgbClr val="333333"/>
                </a:solidFill>
              </a:rPr>
              <a:t>x </a:t>
            </a:r>
            <a:r>
              <a:rPr lang="en-US" dirty="0">
                <a:solidFill>
                  <a:srgbClr val="333333"/>
                </a:solidFill>
                <a:latin typeface="Symbol" panose="05050102010706020507" pitchFamily="18" charset="2"/>
              </a:rPr>
              <a:t>+ e</a:t>
            </a:r>
            <a:endParaRPr lang="en-US" sz="1800" dirty="0"/>
          </a:p>
        </p:txBody>
      </p:sp>
      <p:grpSp>
        <p:nvGrpSpPr>
          <p:cNvPr id="292878" name="Group 14"/>
          <p:cNvGrpSpPr>
            <a:grpSpLocks/>
          </p:cNvGrpSpPr>
          <p:nvPr/>
        </p:nvGrpSpPr>
        <p:grpSpPr bwMode="auto">
          <a:xfrm>
            <a:off x="6934200" y="914400"/>
            <a:ext cx="914400" cy="914400"/>
            <a:chOff x="4608" y="0"/>
            <a:chExt cx="960" cy="960"/>
          </a:xfrm>
        </p:grpSpPr>
        <p:sp>
          <p:nvSpPr>
            <p:cNvPr id="292879" name="Rectangle 15"/>
            <p:cNvSpPr>
              <a:spLocks noChangeArrowheads="1"/>
            </p:cNvSpPr>
            <p:nvPr/>
          </p:nvSpPr>
          <p:spPr bwMode="auto">
            <a:xfrm>
              <a:off x="4608" y="0"/>
              <a:ext cx="960" cy="960"/>
            </a:xfrm>
            <a:prstGeom prst="rect">
              <a:avLst/>
            </a:prstGeom>
            <a:solidFill>
              <a:srgbClr val="F4ECC6"/>
            </a:solidFill>
            <a:ln w="28575">
              <a:solidFill>
                <a:srgbClr val="33996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292880" name="Picture 16" descr="pl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6" y="36"/>
              <a:ext cx="864" cy="840"/>
            </a:xfrm>
            <a:prstGeom prst="rect">
              <a:avLst/>
            </a:prstGeom>
            <a:solidFill>
              <a:srgbClr val="F4ECC6"/>
            </a:solidFill>
            <a:ln>
              <a:noFill/>
            </a:ln>
            <a:extLst>
              <a:ext uri="{91240B29-F687-4F45-9708-019B960494DF}">
                <a14:hiddenLine xmlns:a14="http://schemas.microsoft.com/office/drawing/2010/main" w="28575">
                  <a:solidFill>
                    <a:srgbClr val="339966"/>
                  </a:solidFill>
                  <a:miter lim="800000"/>
                  <a:headEnd/>
                  <a:tailEnd/>
                </a14:hiddenLine>
              </a:ext>
            </a:extLst>
          </p:spPr>
        </p:pic>
      </p:grpSp>
      <p:pic>
        <p:nvPicPr>
          <p:cNvPr id="3" name="Imagen 2">
            <a:extLst>
              <a:ext uri="{FF2B5EF4-FFF2-40B4-BE49-F238E27FC236}">
                <a16:creationId xmlns:a16="http://schemas.microsoft.com/office/drawing/2014/main" id="{0943BE4A-6FC8-A14D-8CF6-AB0FCD186A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6251" y="5058966"/>
            <a:ext cx="2736056" cy="717035"/>
          </a:xfrm>
          <a:prstGeom prst="rect">
            <a:avLst/>
          </a:prstGeom>
        </p:spPr>
      </p:pic>
    </p:spTree>
    <p:extLst>
      <p:ext uri="{BB962C8B-B14F-4D97-AF65-F5344CB8AC3E}">
        <p14:creationId xmlns:p14="http://schemas.microsoft.com/office/powerpoint/2010/main" val="9628600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6D77FB-10FD-B0CA-8DF1-E13C75791506}"/>
              </a:ext>
            </a:extLst>
          </p:cNvPr>
          <p:cNvSpPr>
            <a:spLocks noGrp="1"/>
          </p:cNvSpPr>
          <p:nvPr>
            <p:ph type="title"/>
          </p:nvPr>
        </p:nvSpPr>
        <p:spPr/>
        <p:txBody>
          <a:bodyPr/>
          <a:lstStyle/>
          <a:p>
            <a:r>
              <a:rPr lang="es-MX" dirty="0"/>
              <a:t>Una variable dependiente binaria:</a:t>
            </a:r>
            <a:br>
              <a:rPr lang="es-MX" dirty="0"/>
            </a:br>
            <a:r>
              <a:rPr lang="es-MX" dirty="0"/>
              <a:t>el modelo de probabilidad lineal</a:t>
            </a:r>
          </a:p>
        </p:txBody>
      </p:sp>
      <p:sp>
        <p:nvSpPr>
          <p:cNvPr id="3" name="Marcador de contenido 2">
            <a:extLst>
              <a:ext uri="{FF2B5EF4-FFF2-40B4-BE49-F238E27FC236}">
                <a16:creationId xmlns:a16="http://schemas.microsoft.com/office/drawing/2014/main" id="{9B50964D-D46C-A165-05B8-C9CB337DA1E1}"/>
              </a:ext>
            </a:extLst>
          </p:cNvPr>
          <p:cNvSpPr>
            <a:spLocks noGrp="1"/>
          </p:cNvSpPr>
          <p:nvPr>
            <p:ph idx="1"/>
          </p:nvPr>
        </p:nvSpPr>
        <p:spPr/>
        <p:txBody>
          <a:bodyPr/>
          <a:lstStyle/>
          <a:p>
            <a:endParaRPr lang="es-MX" dirty="0"/>
          </a:p>
        </p:txBody>
      </p:sp>
      <p:pic>
        <p:nvPicPr>
          <p:cNvPr id="4" name="Imagen 3">
            <a:extLst>
              <a:ext uri="{FF2B5EF4-FFF2-40B4-BE49-F238E27FC236}">
                <a16:creationId xmlns:a16="http://schemas.microsoft.com/office/drawing/2014/main" id="{58812DD2-A103-78F3-1844-36EAD7092943}"/>
              </a:ext>
            </a:extLst>
          </p:cNvPr>
          <p:cNvPicPr>
            <a:picLocks noChangeAspect="1"/>
          </p:cNvPicPr>
          <p:nvPr/>
        </p:nvPicPr>
        <p:blipFill>
          <a:blip r:embed="rId2"/>
          <a:stretch>
            <a:fillRect/>
          </a:stretch>
        </p:blipFill>
        <p:spPr>
          <a:xfrm>
            <a:off x="2362200" y="1905000"/>
            <a:ext cx="6423314" cy="4758901"/>
          </a:xfrm>
          <a:prstGeom prst="rect">
            <a:avLst/>
          </a:prstGeom>
        </p:spPr>
      </p:pic>
    </p:spTree>
    <p:extLst>
      <p:ext uri="{BB962C8B-B14F-4D97-AF65-F5344CB8AC3E}">
        <p14:creationId xmlns:p14="http://schemas.microsoft.com/office/powerpoint/2010/main" val="20532872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4589E8-9BD0-FC63-8007-29686030987B}"/>
              </a:ext>
            </a:extLst>
          </p:cNvPr>
          <p:cNvSpPr>
            <a:spLocks noGrp="1"/>
          </p:cNvSpPr>
          <p:nvPr>
            <p:ph type="title"/>
          </p:nvPr>
        </p:nvSpPr>
        <p:spPr/>
        <p:txBody>
          <a:bodyPr/>
          <a:lstStyle/>
          <a:p>
            <a:r>
              <a:rPr lang="es-MX" dirty="0"/>
              <a:t>Una variable dependiente binaria:</a:t>
            </a:r>
            <a:br>
              <a:rPr lang="es-MX" dirty="0"/>
            </a:br>
            <a:r>
              <a:rPr lang="es-MX" dirty="0"/>
              <a:t>el modelo de probabilidad lineal</a:t>
            </a:r>
          </a:p>
        </p:txBody>
      </p:sp>
      <p:sp>
        <p:nvSpPr>
          <p:cNvPr id="3" name="Marcador de contenido 2">
            <a:extLst>
              <a:ext uri="{FF2B5EF4-FFF2-40B4-BE49-F238E27FC236}">
                <a16:creationId xmlns:a16="http://schemas.microsoft.com/office/drawing/2014/main" id="{BAC4B54F-7D6A-9307-7DBD-A65719915B93}"/>
              </a:ext>
            </a:extLst>
          </p:cNvPr>
          <p:cNvSpPr>
            <a:spLocks noGrp="1"/>
          </p:cNvSpPr>
          <p:nvPr>
            <p:ph idx="1"/>
          </p:nvPr>
        </p:nvSpPr>
        <p:spPr/>
        <p:txBody>
          <a:bodyPr>
            <a:normAutofit lnSpcReduction="10000"/>
          </a:bodyPr>
          <a:lstStyle/>
          <a:p>
            <a:r>
              <a:rPr lang="es-MX" dirty="0"/>
              <a:t>El modelo de probabilidad lineal, que se estima simplemente mediante MCO, permite explicar una respuesta binaria empleando el análisis de regresion. </a:t>
            </a:r>
          </a:p>
          <a:p>
            <a:r>
              <a:rPr lang="es-MX" dirty="0"/>
              <a:t>En este caso las estimaciones de MCO einterpretan como variaciones en la probabilidad de “éxito” (y = 1), dado un aumento de una unidad en la variable explicativa correspondiente.</a:t>
            </a:r>
          </a:p>
          <a:p>
            <a:r>
              <a:rPr lang="es-MX" b="1" dirty="0"/>
              <a:t>Desventajas:</a:t>
            </a:r>
          </a:p>
          <a:p>
            <a:r>
              <a:rPr lang="es-MX" dirty="0"/>
              <a:t>Se pueden obtener probabilidades predichas que sean menores a cero o mayores a uno</a:t>
            </a:r>
          </a:p>
          <a:p>
            <a:r>
              <a:rPr lang="es-MX" dirty="0"/>
              <a:t>implica un efecto marginal constante de cada variable explicativa que aparece en su forma original</a:t>
            </a:r>
          </a:p>
          <a:p>
            <a:r>
              <a:rPr lang="es-MX" dirty="0"/>
              <a:t>Contiene heterocedasticidad.</a:t>
            </a:r>
          </a:p>
        </p:txBody>
      </p:sp>
      <p:sp>
        <p:nvSpPr>
          <p:cNvPr id="4" name="CuadroTexto 3">
            <a:extLst>
              <a:ext uri="{FF2B5EF4-FFF2-40B4-BE49-F238E27FC236}">
                <a16:creationId xmlns:a16="http://schemas.microsoft.com/office/drawing/2014/main" id="{2BC646CA-7AC1-E61F-1D53-B6E564BAEA29}"/>
              </a:ext>
            </a:extLst>
          </p:cNvPr>
          <p:cNvSpPr txBox="1"/>
          <p:nvPr/>
        </p:nvSpPr>
        <p:spPr>
          <a:xfrm>
            <a:off x="5410200" y="6306500"/>
            <a:ext cx="2061783" cy="369332"/>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Wooldridge, cap 7</a:t>
            </a:r>
          </a:p>
        </p:txBody>
      </p:sp>
    </p:spTree>
    <p:extLst>
      <p:ext uri="{BB962C8B-B14F-4D97-AF65-F5344CB8AC3E}">
        <p14:creationId xmlns:p14="http://schemas.microsoft.com/office/powerpoint/2010/main" val="36587498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8CFF88-976B-27E0-00E7-2C1384651EF5}"/>
              </a:ext>
            </a:extLst>
          </p:cNvPr>
          <p:cNvSpPr>
            <a:spLocks noGrp="1"/>
          </p:cNvSpPr>
          <p:nvPr>
            <p:ph type="title"/>
          </p:nvPr>
        </p:nvSpPr>
        <p:spPr/>
        <p:txBody>
          <a:bodyPr/>
          <a:lstStyle/>
          <a:p>
            <a:r>
              <a:rPr lang="es-MX" dirty="0"/>
              <a:t>¿Qué hacer? como siempre: transformar</a:t>
            </a:r>
          </a:p>
        </p:txBody>
      </p:sp>
      <p:pic>
        <p:nvPicPr>
          <p:cNvPr id="5" name="Marcador de contenido 4">
            <a:extLst>
              <a:ext uri="{FF2B5EF4-FFF2-40B4-BE49-F238E27FC236}">
                <a16:creationId xmlns:a16="http://schemas.microsoft.com/office/drawing/2014/main" id="{5342CA7C-A040-B09E-FACB-FE4A3A71A7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3493" y="2227263"/>
            <a:ext cx="7344952" cy="3632200"/>
          </a:xfrm>
        </p:spPr>
      </p:pic>
      <p:sp>
        <p:nvSpPr>
          <p:cNvPr id="6" name="CuadroTexto 5">
            <a:extLst>
              <a:ext uri="{FF2B5EF4-FFF2-40B4-BE49-F238E27FC236}">
                <a16:creationId xmlns:a16="http://schemas.microsoft.com/office/drawing/2014/main" id="{B3520E47-B043-F9F4-C6C5-F1A6194B7D4A}"/>
              </a:ext>
            </a:extLst>
          </p:cNvPr>
          <p:cNvSpPr txBox="1"/>
          <p:nvPr/>
        </p:nvSpPr>
        <p:spPr>
          <a:xfrm>
            <a:off x="0" y="6315923"/>
            <a:ext cx="7265130" cy="738664"/>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Regresión logística. Tratamiento computacional con R. Cañadas, 2013</a:t>
            </a:r>
          </a:p>
          <a:p>
            <a:endParaRPr lang="es-MX" dirty="0"/>
          </a:p>
        </p:txBody>
      </p:sp>
    </p:spTree>
    <p:extLst>
      <p:ext uri="{BB962C8B-B14F-4D97-AF65-F5344CB8AC3E}">
        <p14:creationId xmlns:p14="http://schemas.microsoft.com/office/powerpoint/2010/main" val="25511058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8CFF88-976B-27E0-00E7-2C1384651EF5}"/>
              </a:ext>
            </a:extLst>
          </p:cNvPr>
          <p:cNvSpPr>
            <a:spLocks noGrp="1"/>
          </p:cNvSpPr>
          <p:nvPr>
            <p:ph type="title"/>
          </p:nvPr>
        </p:nvSpPr>
        <p:spPr/>
        <p:txBody>
          <a:bodyPr/>
          <a:lstStyle/>
          <a:p>
            <a:r>
              <a:rPr lang="es-MX" dirty="0"/>
              <a:t>¿Qué hacer? como siempre: transformar</a:t>
            </a:r>
          </a:p>
        </p:txBody>
      </p:sp>
      <p:pic>
        <p:nvPicPr>
          <p:cNvPr id="7" name="Marcador de contenido 6">
            <a:extLst>
              <a:ext uri="{FF2B5EF4-FFF2-40B4-BE49-F238E27FC236}">
                <a16:creationId xmlns:a16="http://schemas.microsoft.com/office/drawing/2014/main" id="{3965A7DB-5F13-5E30-F9F5-33105556DFD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73208"/>
          <a:stretch/>
        </p:blipFill>
        <p:spPr>
          <a:xfrm>
            <a:off x="0" y="2181172"/>
            <a:ext cx="9106387" cy="1596324"/>
          </a:xfrm>
        </p:spPr>
      </p:pic>
      <p:pic>
        <p:nvPicPr>
          <p:cNvPr id="8" name="Marcador de contenido 6">
            <a:extLst>
              <a:ext uri="{FF2B5EF4-FFF2-40B4-BE49-F238E27FC236}">
                <a16:creationId xmlns:a16="http://schemas.microsoft.com/office/drawing/2014/main" id="{AC2659B4-4F90-58F8-2586-8C45643D16CF}"/>
              </a:ext>
            </a:extLst>
          </p:cNvPr>
          <p:cNvPicPr>
            <a:picLocks noChangeAspect="1"/>
          </p:cNvPicPr>
          <p:nvPr/>
        </p:nvPicPr>
        <p:blipFill rotWithShape="1">
          <a:blip r:embed="rId2">
            <a:extLst>
              <a:ext uri="{28A0092B-C50C-407E-A947-70E740481C1C}">
                <a14:useLocalDpi xmlns:a14="http://schemas.microsoft.com/office/drawing/2010/main" val="0"/>
              </a:ext>
            </a:extLst>
          </a:blip>
          <a:srcRect t="73208"/>
          <a:stretch/>
        </p:blipFill>
        <p:spPr>
          <a:xfrm>
            <a:off x="0" y="3581400"/>
            <a:ext cx="9106387" cy="1596324"/>
          </a:xfrm>
          <a:prstGeom prst="rect">
            <a:avLst/>
          </a:prstGeom>
        </p:spPr>
      </p:pic>
      <p:sp>
        <p:nvSpPr>
          <p:cNvPr id="9" name="CuadroTexto 8">
            <a:extLst>
              <a:ext uri="{FF2B5EF4-FFF2-40B4-BE49-F238E27FC236}">
                <a16:creationId xmlns:a16="http://schemas.microsoft.com/office/drawing/2014/main" id="{3354E153-DC73-046E-ACA5-2A0D47CEABB0}"/>
              </a:ext>
            </a:extLst>
          </p:cNvPr>
          <p:cNvSpPr txBox="1"/>
          <p:nvPr/>
        </p:nvSpPr>
        <p:spPr>
          <a:xfrm>
            <a:off x="0" y="6315923"/>
            <a:ext cx="7265130" cy="738664"/>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Regresión logística. Tratamiento computacional con R. Cañadas, 2013</a:t>
            </a:r>
          </a:p>
          <a:p>
            <a:endParaRPr lang="es-MX" dirty="0"/>
          </a:p>
        </p:txBody>
      </p:sp>
    </p:spTree>
    <p:extLst>
      <p:ext uri="{BB962C8B-B14F-4D97-AF65-F5344CB8AC3E}">
        <p14:creationId xmlns:p14="http://schemas.microsoft.com/office/powerpoint/2010/main" val="57475444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8CFF88-976B-27E0-00E7-2C1384651EF5}"/>
              </a:ext>
            </a:extLst>
          </p:cNvPr>
          <p:cNvSpPr>
            <a:spLocks noGrp="1"/>
          </p:cNvSpPr>
          <p:nvPr>
            <p:ph type="title"/>
          </p:nvPr>
        </p:nvSpPr>
        <p:spPr/>
        <p:txBody>
          <a:bodyPr/>
          <a:lstStyle/>
          <a:p>
            <a:r>
              <a:rPr lang="es-MX" dirty="0"/>
              <a:t>¿Qué hacer? como siempre: transformar</a:t>
            </a:r>
          </a:p>
        </p:txBody>
      </p:sp>
      <p:pic>
        <p:nvPicPr>
          <p:cNvPr id="7" name="Marcador de contenido 6">
            <a:extLst>
              <a:ext uri="{FF2B5EF4-FFF2-40B4-BE49-F238E27FC236}">
                <a16:creationId xmlns:a16="http://schemas.microsoft.com/office/drawing/2014/main" id="{BD8A6EE7-1797-B40D-7FAD-247DDEB548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1025" y="2929756"/>
            <a:ext cx="7989888" cy="2227213"/>
          </a:xfrm>
        </p:spPr>
      </p:pic>
      <p:sp>
        <p:nvSpPr>
          <p:cNvPr id="8" name="CuadroTexto 7">
            <a:extLst>
              <a:ext uri="{FF2B5EF4-FFF2-40B4-BE49-F238E27FC236}">
                <a16:creationId xmlns:a16="http://schemas.microsoft.com/office/drawing/2014/main" id="{C44145C3-6B66-B39B-4148-686838437DFC}"/>
              </a:ext>
            </a:extLst>
          </p:cNvPr>
          <p:cNvSpPr txBox="1"/>
          <p:nvPr/>
        </p:nvSpPr>
        <p:spPr>
          <a:xfrm>
            <a:off x="0" y="6315923"/>
            <a:ext cx="7265130" cy="738664"/>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Regresión logística. Tratamiento computacional con R. Cañadas, 2013</a:t>
            </a:r>
          </a:p>
          <a:p>
            <a:endParaRPr lang="es-MX" dirty="0"/>
          </a:p>
        </p:txBody>
      </p:sp>
    </p:spTree>
    <p:extLst>
      <p:ext uri="{BB962C8B-B14F-4D97-AF65-F5344CB8AC3E}">
        <p14:creationId xmlns:p14="http://schemas.microsoft.com/office/powerpoint/2010/main" val="19345557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8CFF88-976B-27E0-00E7-2C1384651EF5}"/>
              </a:ext>
            </a:extLst>
          </p:cNvPr>
          <p:cNvSpPr>
            <a:spLocks noGrp="1"/>
          </p:cNvSpPr>
          <p:nvPr>
            <p:ph type="title"/>
          </p:nvPr>
        </p:nvSpPr>
        <p:spPr/>
        <p:txBody>
          <a:bodyPr/>
          <a:lstStyle/>
          <a:p>
            <a:r>
              <a:rPr lang="es-MX" dirty="0"/>
              <a:t>¿Qué hacer? como siempre: transformar</a:t>
            </a:r>
          </a:p>
        </p:txBody>
      </p:sp>
      <p:pic>
        <p:nvPicPr>
          <p:cNvPr id="6" name="Marcador de contenido 5">
            <a:extLst>
              <a:ext uri="{FF2B5EF4-FFF2-40B4-BE49-F238E27FC236}">
                <a16:creationId xmlns:a16="http://schemas.microsoft.com/office/drawing/2014/main" id="{885727A2-59D4-B411-738A-4BD64C573E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1025" y="2642277"/>
            <a:ext cx="7989888" cy="2802172"/>
          </a:xfrm>
        </p:spPr>
      </p:pic>
      <p:sp>
        <p:nvSpPr>
          <p:cNvPr id="8" name="CuadroTexto 7">
            <a:extLst>
              <a:ext uri="{FF2B5EF4-FFF2-40B4-BE49-F238E27FC236}">
                <a16:creationId xmlns:a16="http://schemas.microsoft.com/office/drawing/2014/main" id="{14EB23AF-DB9A-3CB2-1130-3C3DCD18662E}"/>
              </a:ext>
            </a:extLst>
          </p:cNvPr>
          <p:cNvSpPr txBox="1"/>
          <p:nvPr/>
        </p:nvSpPr>
        <p:spPr>
          <a:xfrm>
            <a:off x="0" y="6315923"/>
            <a:ext cx="7265130" cy="738664"/>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Regresión logística. Tratamiento computacional con R. Cañadas, 2013</a:t>
            </a:r>
          </a:p>
          <a:p>
            <a:endParaRPr lang="es-MX" dirty="0"/>
          </a:p>
        </p:txBody>
      </p:sp>
    </p:spTree>
    <p:extLst>
      <p:ext uri="{BB962C8B-B14F-4D97-AF65-F5344CB8AC3E}">
        <p14:creationId xmlns:p14="http://schemas.microsoft.com/office/powerpoint/2010/main" val="127150363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906C2B51-F432-BB1F-D020-7AA89F3C47EA}"/>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28600" y="-54402"/>
            <a:ext cx="8915400" cy="6712884"/>
          </a:xfrm>
        </p:spPr>
      </p:pic>
      <p:sp>
        <p:nvSpPr>
          <p:cNvPr id="6" name="CuadroTexto 5">
            <a:extLst>
              <a:ext uri="{FF2B5EF4-FFF2-40B4-BE49-F238E27FC236}">
                <a16:creationId xmlns:a16="http://schemas.microsoft.com/office/drawing/2014/main" id="{15098B9D-2219-B9C5-1C8D-12D848ABF367}"/>
              </a:ext>
            </a:extLst>
          </p:cNvPr>
          <p:cNvSpPr txBox="1"/>
          <p:nvPr/>
        </p:nvSpPr>
        <p:spPr>
          <a:xfrm>
            <a:off x="0" y="6315923"/>
            <a:ext cx="7265130" cy="738664"/>
          </a:xfrm>
          <a:prstGeom prst="rect">
            <a:avLst/>
          </a:prstGeom>
          <a:noFill/>
        </p:spPr>
        <p:txBody>
          <a:bodyPr wrap="none" rtlCol="0">
            <a:spAutoFit/>
          </a:bodyPr>
          <a:lstStyle/>
          <a:p>
            <a:r>
              <a:rPr lang="es-MX" sz="1800" b="0" dirty="0">
                <a:solidFill>
                  <a:schemeClr val="accent1"/>
                </a:solidFill>
                <a:latin typeface="Book Antiqua" panose="02040602050305030304" pitchFamily="18" charset="0"/>
              </a:rPr>
              <a:t>Regresión logística. Tratamiento computacional con R. Cañadas, 2013</a:t>
            </a:r>
          </a:p>
          <a:p>
            <a:endParaRPr lang="es-MX" dirty="0"/>
          </a:p>
        </p:txBody>
      </p:sp>
    </p:spTree>
    <p:extLst>
      <p:ext uri="{BB962C8B-B14F-4D97-AF65-F5344CB8AC3E}">
        <p14:creationId xmlns:p14="http://schemas.microsoft.com/office/powerpoint/2010/main" val="34771325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3E100C-B77F-9B4E-A08A-A0BD782E2133}"/>
              </a:ext>
            </a:extLst>
          </p:cNvPr>
          <p:cNvSpPr>
            <a:spLocks noGrp="1"/>
          </p:cNvSpPr>
          <p:nvPr>
            <p:ph type="title"/>
          </p:nvPr>
        </p:nvSpPr>
        <p:spPr/>
        <p:txBody>
          <a:bodyPr/>
          <a:lstStyle/>
          <a:p>
            <a:pPr eaLnBrk="1" fontAlgn="auto" hangingPunct="1">
              <a:spcAft>
                <a:spcPts val="0"/>
              </a:spcAft>
              <a:defRPr/>
            </a:pPr>
            <a:r>
              <a:rPr lang="es-MX" dirty="0"/>
              <a:t>Modelos lineales generalizados</a:t>
            </a:r>
          </a:p>
        </p:txBody>
      </p:sp>
      <p:sp>
        <p:nvSpPr>
          <p:cNvPr id="20482" name="Marcador de contenido 2">
            <a:extLst>
              <a:ext uri="{FF2B5EF4-FFF2-40B4-BE49-F238E27FC236}">
                <a16:creationId xmlns:a16="http://schemas.microsoft.com/office/drawing/2014/main" id="{30059541-C1AF-E544-AD6A-8E2DBA18CBD9}"/>
              </a:ext>
            </a:extLst>
          </p:cNvPr>
          <p:cNvSpPr>
            <a:spLocks noGrp="1" noChangeArrowheads="1"/>
          </p:cNvSpPr>
          <p:nvPr>
            <p:ph idx="1"/>
          </p:nvPr>
        </p:nvSpPr>
        <p:spPr/>
        <p:txBody>
          <a:bodyPr/>
          <a:lstStyle/>
          <a:p>
            <a:pPr eaLnBrk="1" hangingPunct="1"/>
            <a:r>
              <a:rPr lang="es-MX" altLang="es-MX" sz="2000"/>
              <a:t>En Estadística el modelo lineal generalizado (GLM) es una generalización flexible de la regresión lineal ordinaria que permite variables de respuesta que tienen modelos de distribución de errores distintos a una distribución normal. </a:t>
            </a:r>
          </a:p>
          <a:p>
            <a:pPr eaLnBrk="1" hangingPunct="1"/>
            <a:r>
              <a:rPr lang="es-MX" altLang="es-MX" sz="2000"/>
              <a:t>El GLM generaliza la regresión lineal al permitir que el modelo lineal se relacione con la variable de respuesta a través </a:t>
            </a:r>
            <a:r>
              <a:rPr lang="es-MX" altLang="es-MX" sz="2000" b="1"/>
              <a:t>de una función de enlace </a:t>
            </a:r>
            <a:r>
              <a:rPr lang="es-MX" altLang="es-MX" sz="2000"/>
              <a:t>y al permitir que la magnitud de la varianza de cada medición sea una función de su valor predicho</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A6BE79-C719-5D63-6F75-322308008226}"/>
              </a:ext>
            </a:extLst>
          </p:cNvPr>
          <p:cNvSpPr>
            <a:spLocks noGrp="1"/>
          </p:cNvSpPr>
          <p:nvPr>
            <p:ph type="title"/>
          </p:nvPr>
        </p:nvSpPr>
        <p:spPr/>
        <p:txBody>
          <a:bodyPr/>
          <a:lstStyle/>
          <a:p>
            <a:r>
              <a:rPr lang="es-MX" dirty="0"/>
              <a:t>Modelos lineales generalizados</a:t>
            </a:r>
          </a:p>
        </p:txBody>
      </p:sp>
      <p:pic>
        <p:nvPicPr>
          <p:cNvPr id="4" name="Marcador de contenido 3">
            <a:extLst>
              <a:ext uri="{FF2B5EF4-FFF2-40B4-BE49-F238E27FC236}">
                <a16:creationId xmlns:a16="http://schemas.microsoft.com/office/drawing/2014/main" id="{59C5F7BF-331D-5232-CD57-9F871F20BE2F}"/>
              </a:ext>
            </a:extLst>
          </p:cNvPr>
          <p:cNvPicPr>
            <a:picLocks noGrp="1" noChangeAspect="1"/>
          </p:cNvPicPr>
          <p:nvPr>
            <p:ph idx="1"/>
          </p:nvPr>
        </p:nvPicPr>
        <p:blipFill>
          <a:blip r:embed="rId2"/>
          <a:stretch>
            <a:fillRect/>
          </a:stretch>
        </p:blipFill>
        <p:spPr>
          <a:xfrm>
            <a:off x="593549" y="2057400"/>
            <a:ext cx="7989888" cy="953150"/>
          </a:xfrm>
          <a:prstGeom prst="rect">
            <a:avLst/>
          </a:prstGeom>
        </p:spPr>
      </p:pic>
      <p:sp>
        <p:nvSpPr>
          <p:cNvPr id="8" name="CuadroTexto 7">
            <a:extLst>
              <a:ext uri="{FF2B5EF4-FFF2-40B4-BE49-F238E27FC236}">
                <a16:creationId xmlns:a16="http://schemas.microsoft.com/office/drawing/2014/main" id="{233F5119-F144-23A2-17E8-04B97C193ACA}"/>
              </a:ext>
            </a:extLst>
          </p:cNvPr>
          <p:cNvSpPr txBox="1"/>
          <p:nvPr/>
        </p:nvSpPr>
        <p:spPr>
          <a:xfrm>
            <a:off x="838200" y="3429000"/>
            <a:ext cx="7732744" cy="1477328"/>
          </a:xfrm>
          <a:prstGeom prst="rect">
            <a:avLst/>
          </a:prstGeom>
          <a:noFill/>
        </p:spPr>
        <p:txBody>
          <a:bodyPr wrap="square" rtlCol="0">
            <a:spAutoFit/>
          </a:bodyPr>
          <a:lstStyle/>
          <a:p>
            <a:r>
              <a:rPr lang="es-MX" sz="1800" b="0" dirty="0">
                <a:solidFill>
                  <a:schemeClr val="accent1"/>
                </a:solidFill>
                <a:latin typeface="Book Antiqua" panose="02040602050305030304" pitchFamily="18" charset="0"/>
              </a:rPr>
              <a:t>Los MLG o GLM (en inglés) tienen tres componentes:</a:t>
            </a:r>
          </a:p>
          <a:p>
            <a:endParaRPr lang="es-MX" sz="1800" b="0" dirty="0">
              <a:solidFill>
                <a:schemeClr val="accent1"/>
              </a:solidFill>
              <a:latin typeface="Book Antiqua" panose="02040602050305030304" pitchFamily="18" charset="0"/>
            </a:endParaRPr>
          </a:p>
          <a:p>
            <a:pPr marL="457200" indent="-457200">
              <a:buAutoNum type="arabicPeriod"/>
            </a:pPr>
            <a:r>
              <a:rPr lang="es-MX" sz="1800" b="0" dirty="0">
                <a:solidFill>
                  <a:schemeClr val="accent1"/>
                </a:solidFill>
                <a:latin typeface="Book Antiqua" panose="02040602050305030304" pitchFamily="18" charset="0"/>
              </a:rPr>
              <a:t>Componente aleatorio</a:t>
            </a:r>
          </a:p>
          <a:p>
            <a:pPr marL="457200" indent="-457200">
              <a:buAutoNum type="arabicPeriod"/>
            </a:pPr>
            <a:r>
              <a:rPr lang="es-MX" sz="1800" b="0" dirty="0">
                <a:solidFill>
                  <a:schemeClr val="accent1"/>
                </a:solidFill>
                <a:latin typeface="Book Antiqua" panose="02040602050305030304" pitchFamily="18" charset="0"/>
              </a:rPr>
              <a:t>Un predictor lineal</a:t>
            </a:r>
          </a:p>
          <a:p>
            <a:pPr marL="457200" indent="-457200">
              <a:buAutoNum type="arabicPeriod"/>
            </a:pPr>
            <a:r>
              <a:rPr lang="es-MX" sz="1800" b="0" dirty="0">
                <a:solidFill>
                  <a:schemeClr val="accent1"/>
                </a:solidFill>
                <a:latin typeface="Book Antiqua" panose="02040602050305030304" pitchFamily="18" charset="0"/>
              </a:rPr>
              <a:t>Una función de enlace o link</a:t>
            </a:r>
          </a:p>
        </p:txBody>
      </p:sp>
    </p:spTree>
    <p:extLst>
      <p:ext uri="{BB962C8B-B14F-4D97-AF65-F5344CB8AC3E}">
        <p14:creationId xmlns:p14="http://schemas.microsoft.com/office/powerpoint/2010/main" val="14025349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E358FC41-B999-8346-BF90-972320074573}"/>
              </a:ext>
            </a:extLst>
          </p:cNvPr>
          <p:cNvSpPr>
            <a:spLocks noGrp="1" noChangeArrowheads="1"/>
          </p:cNvSpPr>
          <p:nvPr>
            <p:ph type="title"/>
          </p:nvPr>
        </p:nvSpPr>
        <p:spPr/>
        <p:txBody>
          <a:bodyPr/>
          <a:lstStyle/>
          <a:p>
            <a:pPr eaLnBrk="1" fontAlgn="auto" hangingPunct="1">
              <a:spcAft>
                <a:spcPts val="0"/>
              </a:spcAft>
              <a:defRPr/>
            </a:pPr>
            <a:r>
              <a:rPr lang="en-US" altLang="es-MX"/>
              <a:t>Modelos lineales generalizados</a:t>
            </a:r>
            <a:endParaRPr lang="en-US" altLang="es-MX" dirty="0"/>
          </a:p>
        </p:txBody>
      </p:sp>
      <p:sp>
        <p:nvSpPr>
          <p:cNvPr id="21506" name="Rectangle 3">
            <a:extLst>
              <a:ext uri="{FF2B5EF4-FFF2-40B4-BE49-F238E27FC236}">
                <a16:creationId xmlns:a16="http://schemas.microsoft.com/office/drawing/2014/main" id="{102FF374-B462-5441-90A5-630587EC45BD}"/>
              </a:ext>
            </a:extLst>
          </p:cNvPr>
          <p:cNvSpPr>
            <a:spLocks noGrp="1" noChangeArrowheads="1"/>
          </p:cNvSpPr>
          <p:nvPr>
            <p:ph idx="1"/>
          </p:nvPr>
        </p:nvSpPr>
        <p:spPr/>
        <p:txBody>
          <a:bodyPr/>
          <a:lstStyle/>
          <a:p>
            <a:pPr eaLnBrk="1" hangingPunct="1"/>
            <a:r>
              <a:rPr lang="en-US" altLang="es-MX"/>
              <a:t>Familia de modelos de regresión.</a:t>
            </a:r>
          </a:p>
          <a:p>
            <a:pPr lvl="1" eaLnBrk="1" hangingPunct="1"/>
            <a:r>
              <a:rPr lang="en-US" altLang="es-MX"/>
              <a:t>Tipo de modelo de respuesta</a:t>
            </a:r>
          </a:p>
          <a:p>
            <a:pPr lvl="1" eaLnBrk="1" hangingPunct="1"/>
            <a:endParaRPr lang="en-US" altLang="es-MX"/>
          </a:p>
          <a:p>
            <a:pPr lvl="1" eaLnBrk="1" hangingPunct="1"/>
            <a:endParaRPr lang="en-US" altLang="es-MX"/>
          </a:p>
          <a:p>
            <a:pPr lvl="1" eaLnBrk="1" hangingPunct="1"/>
            <a:endParaRPr lang="en-US" altLang="es-MX"/>
          </a:p>
          <a:p>
            <a:pPr lvl="1" eaLnBrk="1" hangingPunct="1"/>
            <a:endParaRPr lang="en-US" altLang="es-MX"/>
          </a:p>
          <a:p>
            <a:pPr eaLnBrk="1" hangingPunct="1"/>
            <a:r>
              <a:rPr lang="en-US" altLang="es-MX"/>
              <a:t>Usos</a:t>
            </a:r>
          </a:p>
          <a:p>
            <a:pPr eaLnBrk="1" hangingPunct="1"/>
            <a:r>
              <a:rPr lang="en-US" altLang="es-MX"/>
              <a:t>Control para factores de confusión potenciales.</a:t>
            </a:r>
          </a:p>
          <a:p>
            <a:pPr eaLnBrk="1" hangingPunct="1"/>
            <a:r>
              <a:rPr lang="en-US" altLang="es-MX"/>
              <a:t>Construcción de modelos, predicción de riesgos.</a:t>
            </a:r>
          </a:p>
        </p:txBody>
      </p:sp>
      <p:pic>
        <p:nvPicPr>
          <p:cNvPr id="21507" name="Imagen 4">
            <a:extLst>
              <a:ext uri="{FF2B5EF4-FFF2-40B4-BE49-F238E27FC236}">
                <a16:creationId xmlns:a16="http://schemas.microsoft.com/office/drawing/2014/main" id="{527A536A-3448-B546-8F9A-4E8582E0BB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5082" y="2971800"/>
            <a:ext cx="4567238" cy="160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2260" name="Rectangle 1028"/>
          <p:cNvSpPr>
            <a:spLocks noGrp="1" noChangeArrowheads="1"/>
          </p:cNvSpPr>
          <p:nvPr>
            <p:ph type="body" idx="4294967295"/>
          </p:nvPr>
        </p:nvSpPr>
        <p:spPr>
          <a:xfrm>
            <a:off x="1123356" y="816236"/>
            <a:ext cx="5829300" cy="2686050"/>
          </a:xfrm>
        </p:spPr>
        <p:txBody>
          <a:bodyPr>
            <a:normAutofit fontScale="92500"/>
          </a:bodyPr>
          <a:lstStyle/>
          <a:p>
            <a:pPr>
              <a:spcBef>
                <a:spcPct val="0"/>
              </a:spcBef>
            </a:pPr>
            <a:r>
              <a:rPr lang="en-US" sz="2400" dirty="0"/>
              <a:t>Dado que las </a:t>
            </a:r>
            <a:r>
              <a:rPr lang="en-US" sz="2400" dirty="0" err="1"/>
              <a:t>mediciones</a:t>
            </a:r>
            <a:r>
              <a:rPr lang="en-US" sz="2400" dirty="0"/>
              <a:t> </a:t>
            </a:r>
            <a:r>
              <a:rPr lang="en-US" sz="2400" dirty="0" err="1"/>
              <a:t>bivariadas</a:t>
            </a:r>
            <a:r>
              <a:rPr lang="en-US" sz="2400" dirty="0"/>
              <a:t> que </a:t>
            </a:r>
            <a:r>
              <a:rPr lang="en-US" sz="2400" dirty="0" err="1"/>
              <a:t>observamos</a:t>
            </a:r>
            <a:r>
              <a:rPr lang="en-US" sz="2400" dirty="0"/>
              <a:t> </a:t>
            </a:r>
            <a:r>
              <a:rPr lang="en-US" sz="2400" dirty="0" err="1"/>
              <a:t>generalmente</a:t>
            </a:r>
            <a:r>
              <a:rPr lang="en-US" sz="2400" dirty="0"/>
              <a:t> no </a:t>
            </a:r>
            <a:r>
              <a:rPr lang="en-US" sz="2400" dirty="0" err="1"/>
              <a:t>caen</a:t>
            </a:r>
            <a:r>
              <a:rPr lang="en-US" sz="2400" dirty="0"/>
              <a:t> </a:t>
            </a:r>
            <a:r>
              <a:rPr lang="en-US" sz="2400" dirty="0" err="1"/>
              <a:t>exactamente</a:t>
            </a:r>
            <a:r>
              <a:rPr lang="en-US" sz="2400" dirty="0"/>
              <a:t> </a:t>
            </a:r>
            <a:r>
              <a:rPr lang="en-US" sz="2400" dirty="0" err="1"/>
              <a:t>en</a:t>
            </a:r>
            <a:r>
              <a:rPr lang="en-US" sz="2400" dirty="0"/>
              <a:t> </a:t>
            </a:r>
            <a:r>
              <a:rPr lang="en-US" sz="2400" dirty="0" err="1"/>
              <a:t>una</a:t>
            </a:r>
            <a:r>
              <a:rPr lang="en-US" sz="2400" dirty="0"/>
              <a:t> </a:t>
            </a:r>
            <a:r>
              <a:rPr lang="en-US" sz="2400" dirty="0" err="1"/>
              <a:t>línea</a:t>
            </a:r>
            <a:r>
              <a:rPr lang="en-US" sz="2400" dirty="0"/>
              <a:t> recta, </a:t>
            </a:r>
            <a:r>
              <a:rPr lang="en-US" sz="2400" dirty="0" err="1"/>
              <a:t>elegimos</a:t>
            </a:r>
            <a:r>
              <a:rPr lang="en-US" sz="2400" dirty="0"/>
              <a:t> </a:t>
            </a:r>
            <a:r>
              <a:rPr lang="en-US" sz="2400" dirty="0" err="1"/>
              <a:t>utilizar</a:t>
            </a:r>
            <a:r>
              <a:rPr lang="en-US" sz="2400" dirty="0"/>
              <a:t>:</a:t>
            </a:r>
          </a:p>
          <a:p>
            <a:pPr>
              <a:spcBef>
                <a:spcPct val="0"/>
              </a:spcBef>
            </a:pPr>
            <a:r>
              <a:rPr lang="en-US" sz="2400" b="1" dirty="0" err="1">
                <a:solidFill>
                  <a:srgbClr val="333333"/>
                </a:solidFill>
                <a:effectLst>
                  <a:outerShdw blurRad="38100" dist="38100" dir="2700000" algn="tl">
                    <a:srgbClr val="C0C0C0"/>
                  </a:outerShdw>
                </a:effectLst>
              </a:rPr>
              <a:t>Modelo</a:t>
            </a:r>
            <a:r>
              <a:rPr lang="en-US" sz="2400" b="1" dirty="0">
                <a:solidFill>
                  <a:srgbClr val="333333"/>
                </a:solidFill>
                <a:effectLst>
                  <a:outerShdw blurRad="38100" dist="38100" dir="2700000" algn="tl">
                    <a:srgbClr val="C0C0C0"/>
                  </a:outerShdw>
                </a:effectLst>
              </a:rPr>
              <a:t> </a:t>
            </a:r>
            <a:r>
              <a:rPr lang="en-US" sz="2400" b="1" dirty="0" err="1">
                <a:solidFill>
                  <a:srgbClr val="333333"/>
                </a:solidFill>
                <a:effectLst>
                  <a:outerShdw blurRad="38100" dist="38100" dir="2700000" algn="tl">
                    <a:srgbClr val="C0C0C0"/>
                  </a:outerShdw>
                </a:effectLst>
              </a:rPr>
              <a:t>probabilístico</a:t>
            </a:r>
            <a:r>
              <a:rPr lang="en-US" sz="2400" b="1" dirty="0">
                <a:solidFill>
                  <a:srgbClr val="333333"/>
                </a:solidFill>
                <a:effectLst>
                  <a:outerShdw blurRad="38100" dist="38100" dir="2700000" algn="tl">
                    <a:srgbClr val="C0C0C0"/>
                  </a:outerShdw>
                </a:effectLst>
              </a:rPr>
              <a:t>: </a:t>
            </a:r>
          </a:p>
          <a:p>
            <a:pPr lvl="1"/>
            <a:r>
              <a:rPr lang="en-US" sz="2400" b="1" i="1" dirty="0">
                <a:solidFill>
                  <a:srgbClr val="333333"/>
                </a:solidFill>
                <a:effectLst>
                  <a:outerShdw blurRad="38100" dist="38100" dir="2700000" algn="tl">
                    <a:srgbClr val="C0C0C0"/>
                  </a:outerShdw>
                </a:effectLst>
              </a:rPr>
              <a:t>y</a:t>
            </a:r>
            <a:r>
              <a:rPr lang="en-US" sz="2400" b="1" dirty="0">
                <a:solidFill>
                  <a:srgbClr val="333333"/>
                </a:solidFill>
                <a:effectLst>
                  <a:outerShdw blurRad="38100" dist="38100" dir="2700000" algn="tl">
                    <a:srgbClr val="C0C0C0"/>
                  </a:outerShdw>
                </a:effectLst>
              </a:rPr>
              <a:t> = </a:t>
            </a:r>
            <a:r>
              <a:rPr lang="en-US" sz="2400" b="1" dirty="0">
                <a:solidFill>
                  <a:srgbClr val="333333"/>
                </a:solidFill>
                <a:effectLst>
                  <a:outerShdw blurRad="38100" dist="38100" dir="2700000" algn="tl">
                    <a:srgbClr val="C0C0C0"/>
                  </a:outerShdw>
                </a:effectLst>
                <a:latin typeface="Symbol" panose="05050102010706020507" pitchFamily="18" charset="2"/>
              </a:rPr>
              <a:t>a + </a:t>
            </a:r>
            <a:r>
              <a:rPr lang="en-US" sz="2400" b="1" dirty="0" err="1">
                <a:solidFill>
                  <a:srgbClr val="333333"/>
                </a:solidFill>
                <a:effectLst>
                  <a:outerShdw blurRad="38100" dist="38100" dir="2700000" algn="tl">
                    <a:srgbClr val="C0C0C0"/>
                  </a:outerShdw>
                </a:effectLst>
                <a:latin typeface="Symbol" panose="05050102010706020507" pitchFamily="18" charset="2"/>
              </a:rPr>
              <a:t>b</a:t>
            </a:r>
            <a:r>
              <a:rPr lang="en-US" sz="2400" b="1" i="1" dirty="0" err="1">
                <a:solidFill>
                  <a:srgbClr val="333333"/>
                </a:solidFill>
                <a:effectLst>
                  <a:outerShdw blurRad="38100" dist="38100" dir="2700000" algn="tl">
                    <a:srgbClr val="C0C0C0"/>
                  </a:outerShdw>
                </a:effectLst>
              </a:rPr>
              <a:t>x</a:t>
            </a:r>
            <a:r>
              <a:rPr lang="en-US" sz="2400" b="1" i="1" dirty="0">
                <a:solidFill>
                  <a:srgbClr val="333333"/>
                </a:solidFill>
                <a:effectLst>
                  <a:outerShdw blurRad="38100" dist="38100" dir="2700000" algn="tl">
                    <a:srgbClr val="C0C0C0"/>
                  </a:outerShdw>
                </a:effectLst>
              </a:rPr>
              <a:t> </a:t>
            </a:r>
            <a:r>
              <a:rPr lang="en-US" sz="2400" b="1" dirty="0">
                <a:solidFill>
                  <a:srgbClr val="333333"/>
                </a:solidFill>
                <a:effectLst>
                  <a:outerShdw blurRad="38100" dist="38100" dir="2700000" algn="tl">
                    <a:srgbClr val="C0C0C0"/>
                  </a:outerShdw>
                </a:effectLst>
                <a:latin typeface="Symbol" panose="05050102010706020507" pitchFamily="18" charset="2"/>
              </a:rPr>
              <a:t>+ e</a:t>
            </a:r>
          </a:p>
          <a:p>
            <a:pPr lvl="1"/>
            <a:r>
              <a:rPr lang="en-US" sz="2400" b="1" i="1" dirty="0">
                <a:solidFill>
                  <a:srgbClr val="333333"/>
                </a:solidFill>
                <a:effectLst>
                  <a:outerShdw blurRad="38100" dist="38100" dir="2700000" algn="tl">
                    <a:srgbClr val="C0C0C0"/>
                  </a:outerShdw>
                </a:effectLst>
              </a:rPr>
              <a:t>E(y) = </a:t>
            </a:r>
            <a:r>
              <a:rPr lang="en-US" sz="2400" b="1" dirty="0">
                <a:solidFill>
                  <a:srgbClr val="333333"/>
                </a:solidFill>
                <a:effectLst>
                  <a:outerShdw blurRad="38100" dist="38100" dir="2700000" algn="tl">
                    <a:srgbClr val="C0C0C0"/>
                  </a:outerShdw>
                </a:effectLst>
                <a:latin typeface="Symbol" panose="05050102010706020507" pitchFamily="18" charset="2"/>
              </a:rPr>
              <a:t>a + </a:t>
            </a:r>
            <a:r>
              <a:rPr lang="en-US" sz="2400" b="1" dirty="0" err="1">
                <a:solidFill>
                  <a:srgbClr val="333333"/>
                </a:solidFill>
                <a:effectLst>
                  <a:outerShdw blurRad="38100" dist="38100" dir="2700000" algn="tl">
                    <a:srgbClr val="C0C0C0"/>
                  </a:outerShdw>
                </a:effectLst>
                <a:latin typeface="Symbol" panose="05050102010706020507" pitchFamily="18" charset="2"/>
              </a:rPr>
              <a:t>b</a:t>
            </a:r>
            <a:r>
              <a:rPr lang="en-US" sz="2400" b="1" i="1" dirty="0" err="1">
                <a:solidFill>
                  <a:srgbClr val="333333"/>
                </a:solidFill>
                <a:effectLst>
                  <a:outerShdw blurRad="38100" dist="38100" dir="2700000" algn="tl">
                    <a:srgbClr val="C0C0C0"/>
                  </a:outerShdw>
                </a:effectLst>
              </a:rPr>
              <a:t>x</a:t>
            </a:r>
            <a:r>
              <a:rPr lang="en-US" sz="2400" b="1" i="1" dirty="0">
                <a:solidFill>
                  <a:srgbClr val="333333"/>
                </a:solidFill>
                <a:effectLst>
                  <a:outerShdw blurRad="38100" dist="38100" dir="2700000" algn="tl">
                    <a:srgbClr val="C0C0C0"/>
                  </a:outerShdw>
                </a:effectLst>
              </a:rPr>
              <a:t> </a:t>
            </a:r>
          </a:p>
        </p:txBody>
      </p:sp>
      <p:grpSp>
        <p:nvGrpSpPr>
          <p:cNvPr id="352266" name="Group 1034"/>
          <p:cNvGrpSpPr>
            <a:grpSpLocks/>
          </p:cNvGrpSpPr>
          <p:nvPr/>
        </p:nvGrpSpPr>
        <p:grpSpPr bwMode="auto">
          <a:xfrm>
            <a:off x="6600825" y="2195350"/>
            <a:ext cx="2000250" cy="2000250"/>
            <a:chOff x="3552" y="1584"/>
            <a:chExt cx="1824" cy="1776"/>
          </a:xfrm>
        </p:grpSpPr>
        <p:sp>
          <p:nvSpPr>
            <p:cNvPr id="352265" name="Rectangle 1033"/>
            <p:cNvSpPr>
              <a:spLocks noChangeArrowheads="1"/>
            </p:cNvSpPr>
            <p:nvPr/>
          </p:nvSpPr>
          <p:spPr bwMode="auto">
            <a:xfrm>
              <a:off x="3552" y="1584"/>
              <a:ext cx="1824" cy="1776"/>
            </a:xfrm>
            <a:prstGeom prst="rect">
              <a:avLst/>
            </a:prstGeom>
            <a:solidFill>
              <a:srgbClr val="F4ECC6"/>
            </a:solidFill>
            <a:ln w="28575">
              <a:solidFill>
                <a:srgbClr val="339966"/>
              </a:solidFill>
              <a:miter lim="800000"/>
              <a:headEnd/>
              <a:tailEnd/>
            </a:ln>
            <a:effectLst>
              <a:outerShdw dist="107763" dir="2700000" algn="ctr" rotWithShape="0">
                <a:schemeClr val="bg2"/>
              </a:outerShdw>
            </a:effectLst>
          </p:spPr>
          <p:txBody>
            <a:bodyPr wrap="none" anchor="ctr"/>
            <a:lstStyle/>
            <a:p>
              <a:endParaRPr lang="es-MX" sz="1800"/>
            </a:p>
          </p:txBody>
        </p:sp>
        <p:pic>
          <p:nvPicPr>
            <p:cNvPr id="352264" name="Picture 1032" descr="pl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 y="1632"/>
              <a:ext cx="1728" cy="1680"/>
            </a:xfrm>
            <a:prstGeom prst="rect">
              <a:avLst/>
            </a:prstGeom>
            <a:solidFill>
              <a:srgbClr val="F4ECC6"/>
            </a:solidFill>
            <a:ln>
              <a:noFill/>
            </a:ln>
            <a:extLst>
              <a:ext uri="{91240B29-F687-4F45-9708-019B960494DF}">
                <a14:hiddenLine xmlns:a14="http://schemas.microsoft.com/office/drawing/2010/main" w="9525">
                  <a:solidFill>
                    <a:srgbClr val="339966"/>
                  </a:solidFill>
                  <a:miter lim="800000"/>
                  <a:headEnd/>
                  <a:tailEnd/>
                </a14:hiddenLine>
              </a:ext>
            </a:extLst>
          </p:spPr>
        </p:pic>
      </p:grpSp>
      <p:sp>
        <p:nvSpPr>
          <p:cNvPr id="352270" name="Freeform 1038"/>
          <p:cNvSpPr>
            <a:spLocks/>
          </p:cNvSpPr>
          <p:nvPr/>
        </p:nvSpPr>
        <p:spPr bwMode="auto">
          <a:xfrm>
            <a:off x="1585912" y="3829050"/>
            <a:ext cx="414338" cy="714375"/>
          </a:xfrm>
          <a:custGeom>
            <a:avLst/>
            <a:gdLst>
              <a:gd name="T0" fmla="*/ 84 w 300"/>
              <a:gd name="T1" fmla="*/ 522 h 522"/>
              <a:gd name="T2" fmla="*/ 24 w 300"/>
              <a:gd name="T3" fmla="*/ 438 h 522"/>
              <a:gd name="T4" fmla="*/ 12 w 300"/>
              <a:gd name="T5" fmla="*/ 402 h 522"/>
              <a:gd name="T6" fmla="*/ 0 w 300"/>
              <a:gd name="T7" fmla="*/ 366 h 522"/>
              <a:gd name="T8" fmla="*/ 132 w 300"/>
              <a:gd name="T9" fmla="*/ 30 h 522"/>
              <a:gd name="T10" fmla="*/ 300 w 300"/>
              <a:gd name="T11" fmla="*/ 6 h 522"/>
            </a:gdLst>
            <a:ahLst/>
            <a:cxnLst>
              <a:cxn ang="0">
                <a:pos x="T0" y="T1"/>
              </a:cxn>
              <a:cxn ang="0">
                <a:pos x="T2" y="T3"/>
              </a:cxn>
              <a:cxn ang="0">
                <a:pos x="T4" y="T5"/>
              </a:cxn>
              <a:cxn ang="0">
                <a:pos x="T6" y="T7"/>
              </a:cxn>
              <a:cxn ang="0">
                <a:pos x="T8" y="T9"/>
              </a:cxn>
              <a:cxn ang="0">
                <a:pos x="T10" y="T11"/>
              </a:cxn>
            </a:cxnLst>
            <a:rect l="0" t="0" r="r" b="b"/>
            <a:pathLst>
              <a:path w="300" h="522">
                <a:moveTo>
                  <a:pt x="84" y="522"/>
                </a:moveTo>
                <a:cubicBezTo>
                  <a:pt x="24" y="502"/>
                  <a:pt x="52" y="522"/>
                  <a:pt x="24" y="438"/>
                </a:cubicBezTo>
                <a:cubicBezTo>
                  <a:pt x="20" y="426"/>
                  <a:pt x="16" y="414"/>
                  <a:pt x="12" y="402"/>
                </a:cubicBezTo>
                <a:cubicBezTo>
                  <a:pt x="8" y="390"/>
                  <a:pt x="0" y="366"/>
                  <a:pt x="0" y="366"/>
                </a:cubicBezTo>
                <a:cubicBezTo>
                  <a:pt x="12" y="254"/>
                  <a:pt x="26" y="101"/>
                  <a:pt x="132" y="30"/>
                </a:cubicBezTo>
                <a:cubicBezTo>
                  <a:pt x="177" y="0"/>
                  <a:pt x="251" y="6"/>
                  <a:pt x="300" y="6"/>
                </a:cubicBezTo>
              </a:path>
            </a:pathLst>
          </a:custGeom>
          <a:noFill/>
          <a:ln w="38100" cap="flat" cmpd="sng">
            <a:solidFill>
              <a:schemeClr val="accent2"/>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p:grpSp>
        <p:nvGrpSpPr>
          <p:cNvPr id="352274" name="Group 1042"/>
          <p:cNvGrpSpPr>
            <a:grpSpLocks/>
          </p:cNvGrpSpPr>
          <p:nvPr/>
        </p:nvGrpSpPr>
        <p:grpSpPr bwMode="auto">
          <a:xfrm>
            <a:off x="2895600" y="3536864"/>
            <a:ext cx="4429125" cy="771525"/>
            <a:chOff x="552" y="2736"/>
            <a:chExt cx="3720" cy="648"/>
          </a:xfrm>
        </p:grpSpPr>
        <p:sp>
          <p:nvSpPr>
            <p:cNvPr id="352268" name="Line 1036"/>
            <p:cNvSpPr>
              <a:spLocks noChangeShapeType="1"/>
            </p:cNvSpPr>
            <p:nvPr/>
          </p:nvSpPr>
          <p:spPr bwMode="auto">
            <a:xfrm>
              <a:off x="4272" y="2736"/>
              <a:ext cx="0" cy="240"/>
            </a:xfrm>
            <a:prstGeom prst="line">
              <a:avLst/>
            </a:prstGeom>
            <a:noFill/>
            <a:ln w="2857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p:sp>
          <p:nvSpPr>
            <p:cNvPr id="352272" name="Freeform 1040"/>
            <p:cNvSpPr>
              <a:spLocks/>
            </p:cNvSpPr>
            <p:nvPr/>
          </p:nvSpPr>
          <p:spPr bwMode="auto">
            <a:xfrm>
              <a:off x="552" y="2952"/>
              <a:ext cx="3648" cy="432"/>
            </a:xfrm>
            <a:custGeom>
              <a:avLst/>
              <a:gdLst>
                <a:gd name="T0" fmla="*/ 0 w 3648"/>
                <a:gd name="T1" fmla="*/ 408 h 432"/>
                <a:gd name="T2" fmla="*/ 36 w 3648"/>
                <a:gd name="T3" fmla="*/ 372 h 432"/>
                <a:gd name="T4" fmla="*/ 108 w 3648"/>
                <a:gd name="T5" fmla="*/ 348 h 432"/>
                <a:gd name="T6" fmla="*/ 2772 w 3648"/>
                <a:gd name="T7" fmla="*/ 336 h 432"/>
                <a:gd name="T8" fmla="*/ 3084 w 3648"/>
                <a:gd name="T9" fmla="*/ 228 h 432"/>
                <a:gd name="T10" fmla="*/ 3120 w 3648"/>
                <a:gd name="T11" fmla="*/ 204 h 432"/>
                <a:gd name="T12" fmla="*/ 3156 w 3648"/>
                <a:gd name="T13" fmla="*/ 192 h 432"/>
                <a:gd name="T14" fmla="*/ 3204 w 3648"/>
                <a:gd name="T15" fmla="*/ 156 h 432"/>
                <a:gd name="T16" fmla="*/ 3240 w 3648"/>
                <a:gd name="T17" fmla="*/ 144 h 432"/>
                <a:gd name="T18" fmla="*/ 3348 w 3648"/>
                <a:gd name="T19" fmla="*/ 84 h 432"/>
                <a:gd name="T20" fmla="*/ 3468 w 3648"/>
                <a:gd name="T21" fmla="*/ 48 h 432"/>
                <a:gd name="T22" fmla="*/ 3588 w 3648"/>
                <a:gd name="T23" fmla="*/ 12 h 432"/>
                <a:gd name="T24" fmla="*/ 3648 w 3648"/>
                <a:gd name="T25"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48" h="432">
                  <a:moveTo>
                    <a:pt x="0" y="408"/>
                  </a:moveTo>
                  <a:cubicBezTo>
                    <a:pt x="12" y="396"/>
                    <a:pt x="21" y="380"/>
                    <a:pt x="36" y="372"/>
                  </a:cubicBezTo>
                  <a:cubicBezTo>
                    <a:pt x="58" y="360"/>
                    <a:pt x="108" y="348"/>
                    <a:pt x="108" y="348"/>
                  </a:cubicBezTo>
                  <a:cubicBezTo>
                    <a:pt x="986" y="361"/>
                    <a:pt x="1906" y="432"/>
                    <a:pt x="2772" y="336"/>
                  </a:cubicBezTo>
                  <a:cubicBezTo>
                    <a:pt x="2876" y="301"/>
                    <a:pt x="2976" y="250"/>
                    <a:pt x="3084" y="228"/>
                  </a:cubicBezTo>
                  <a:cubicBezTo>
                    <a:pt x="3096" y="220"/>
                    <a:pt x="3107" y="210"/>
                    <a:pt x="3120" y="204"/>
                  </a:cubicBezTo>
                  <a:cubicBezTo>
                    <a:pt x="3131" y="198"/>
                    <a:pt x="3145" y="198"/>
                    <a:pt x="3156" y="192"/>
                  </a:cubicBezTo>
                  <a:cubicBezTo>
                    <a:pt x="3173" y="182"/>
                    <a:pt x="3187" y="166"/>
                    <a:pt x="3204" y="156"/>
                  </a:cubicBezTo>
                  <a:cubicBezTo>
                    <a:pt x="3215" y="150"/>
                    <a:pt x="3229" y="150"/>
                    <a:pt x="3240" y="144"/>
                  </a:cubicBezTo>
                  <a:cubicBezTo>
                    <a:pt x="3276" y="126"/>
                    <a:pt x="3311" y="100"/>
                    <a:pt x="3348" y="84"/>
                  </a:cubicBezTo>
                  <a:cubicBezTo>
                    <a:pt x="3399" y="61"/>
                    <a:pt x="3419" y="62"/>
                    <a:pt x="3468" y="48"/>
                  </a:cubicBezTo>
                  <a:cubicBezTo>
                    <a:pt x="3508" y="37"/>
                    <a:pt x="3548" y="22"/>
                    <a:pt x="3588" y="12"/>
                  </a:cubicBezTo>
                  <a:cubicBezTo>
                    <a:pt x="3608" y="7"/>
                    <a:pt x="3648" y="0"/>
                    <a:pt x="3648" y="0"/>
                  </a:cubicBezTo>
                </a:path>
              </a:pathLst>
            </a:custGeom>
            <a:noFill/>
            <a:ln w="38100" cap="flat" cmpd="sng">
              <a:solidFill>
                <a:schemeClr val="accent2"/>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p:grpSp>
      <p:sp>
        <p:nvSpPr>
          <p:cNvPr id="352273" name="Freeform 1041"/>
          <p:cNvSpPr>
            <a:spLocks/>
          </p:cNvSpPr>
          <p:nvPr/>
        </p:nvSpPr>
        <p:spPr bwMode="auto">
          <a:xfrm>
            <a:off x="4220171" y="2362200"/>
            <a:ext cx="2732485" cy="489347"/>
          </a:xfrm>
          <a:custGeom>
            <a:avLst/>
            <a:gdLst>
              <a:gd name="T0" fmla="*/ 0 w 2295"/>
              <a:gd name="T1" fmla="*/ 411 h 411"/>
              <a:gd name="T2" fmla="*/ 204 w 2295"/>
              <a:gd name="T3" fmla="*/ 351 h 411"/>
              <a:gd name="T4" fmla="*/ 240 w 2295"/>
              <a:gd name="T5" fmla="*/ 327 h 411"/>
              <a:gd name="T6" fmla="*/ 360 w 2295"/>
              <a:gd name="T7" fmla="*/ 267 h 411"/>
              <a:gd name="T8" fmla="*/ 468 w 2295"/>
              <a:gd name="T9" fmla="*/ 219 h 411"/>
              <a:gd name="T10" fmla="*/ 696 w 2295"/>
              <a:gd name="T11" fmla="*/ 111 h 411"/>
              <a:gd name="T12" fmla="*/ 1188 w 2295"/>
              <a:gd name="T13" fmla="*/ 27 h 411"/>
              <a:gd name="T14" fmla="*/ 1536 w 2295"/>
              <a:gd name="T15" fmla="*/ 15 h 411"/>
              <a:gd name="T16" fmla="*/ 2220 w 2295"/>
              <a:gd name="T17" fmla="*/ 51 h 411"/>
              <a:gd name="T18" fmla="*/ 2256 w 2295"/>
              <a:gd name="T19" fmla="*/ 75 h 411"/>
              <a:gd name="T20" fmla="*/ 2292 w 2295"/>
              <a:gd name="T21" fmla="*/ 87 h 411"/>
              <a:gd name="T22" fmla="*/ 2292 w 2295"/>
              <a:gd name="T23" fmla="*/ 99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5" h="411">
                <a:moveTo>
                  <a:pt x="0" y="411"/>
                </a:moveTo>
                <a:cubicBezTo>
                  <a:pt x="70" y="397"/>
                  <a:pt x="136" y="374"/>
                  <a:pt x="204" y="351"/>
                </a:cubicBezTo>
                <a:cubicBezTo>
                  <a:pt x="218" y="346"/>
                  <a:pt x="227" y="333"/>
                  <a:pt x="240" y="327"/>
                </a:cubicBezTo>
                <a:cubicBezTo>
                  <a:pt x="279" y="307"/>
                  <a:pt x="319" y="284"/>
                  <a:pt x="360" y="267"/>
                </a:cubicBezTo>
                <a:cubicBezTo>
                  <a:pt x="396" y="252"/>
                  <a:pt x="434" y="238"/>
                  <a:pt x="468" y="219"/>
                </a:cubicBezTo>
                <a:cubicBezTo>
                  <a:pt x="547" y="175"/>
                  <a:pt x="607" y="133"/>
                  <a:pt x="696" y="111"/>
                </a:cubicBezTo>
                <a:cubicBezTo>
                  <a:pt x="824" y="26"/>
                  <a:pt x="1046" y="33"/>
                  <a:pt x="1188" y="27"/>
                </a:cubicBezTo>
                <a:cubicBezTo>
                  <a:pt x="1304" y="22"/>
                  <a:pt x="1420" y="19"/>
                  <a:pt x="1536" y="15"/>
                </a:cubicBezTo>
                <a:cubicBezTo>
                  <a:pt x="1944" y="23"/>
                  <a:pt x="1966" y="0"/>
                  <a:pt x="2220" y="51"/>
                </a:cubicBezTo>
                <a:cubicBezTo>
                  <a:pt x="2232" y="59"/>
                  <a:pt x="2243" y="69"/>
                  <a:pt x="2256" y="75"/>
                </a:cubicBezTo>
                <a:cubicBezTo>
                  <a:pt x="2267" y="81"/>
                  <a:pt x="2281" y="80"/>
                  <a:pt x="2292" y="87"/>
                </a:cubicBezTo>
                <a:cubicBezTo>
                  <a:pt x="2295" y="89"/>
                  <a:pt x="2292" y="95"/>
                  <a:pt x="2292" y="99"/>
                </a:cubicBezTo>
              </a:path>
            </a:pathLst>
          </a:custGeom>
          <a:noFill/>
          <a:ln w="38100" cap="flat" cmpd="sng">
            <a:solidFill>
              <a:schemeClr val="accent2"/>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MX" sz="1800"/>
          </a:p>
        </p:txBody>
      </p:sp>
      <p:sp>
        <p:nvSpPr>
          <p:cNvPr id="352275" name="Text Box 1043"/>
          <p:cNvSpPr txBox="1">
            <a:spLocks noChangeArrowheads="1"/>
          </p:cNvSpPr>
          <p:nvPr/>
        </p:nvSpPr>
        <p:spPr bwMode="auto">
          <a:xfrm>
            <a:off x="2048471" y="4600142"/>
            <a:ext cx="434340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dirty="0">
                <a:solidFill>
                  <a:srgbClr val="339933"/>
                </a:solidFill>
              </a:rPr>
              <a:t>Los </a:t>
            </a:r>
            <a:r>
              <a:rPr lang="en-US" dirty="0" err="1">
                <a:solidFill>
                  <a:srgbClr val="339933"/>
                </a:solidFill>
              </a:rPr>
              <a:t>puntos</a:t>
            </a:r>
            <a:r>
              <a:rPr lang="en-US" dirty="0">
                <a:solidFill>
                  <a:srgbClr val="339933"/>
                </a:solidFill>
              </a:rPr>
              <a:t> se </a:t>
            </a:r>
            <a:r>
              <a:rPr lang="en-US" dirty="0" err="1">
                <a:solidFill>
                  <a:srgbClr val="339933"/>
                </a:solidFill>
              </a:rPr>
              <a:t>desvían</a:t>
            </a:r>
            <a:r>
              <a:rPr lang="en-US" dirty="0">
                <a:solidFill>
                  <a:srgbClr val="339933"/>
                </a:solidFill>
              </a:rPr>
              <a:t> de la</a:t>
            </a:r>
          </a:p>
          <a:p>
            <a:r>
              <a:rPr lang="en-US" dirty="0" err="1">
                <a:solidFill>
                  <a:srgbClr val="333333"/>
                </a:solidFill>
                <a:effectLst>
                  <a:outerShdw blurRad="38100" dist="38100" dir="2700000" algn="tl">
                    <a:srgbClr val="C0C0C0"/>
                  </a:outerShdw>
                </a:effectLst>
              </a:rPr>
              <a:t>línea</a:t>
            </a:r>
            <a:r>
              <a:rPr lang="en-US" dirty="0">
                <a:solidFill>
                  <a:srgbClr val="333333"/>
                </a:solidFill>
                <a:effectLst>
                  <a:outerShdw blurRad="38100" dist="38100" dir="2700000" algn="tl">
                    <a:srgbClr val="C0C0C0"/>
                  </a:outerShdw>
                </a:effectLst>
              </a:rPr>
              <a:t> de medias </a:t>
            </a:r>
            <a:r>
              <a:rPr lang="en-US" dirty="0" err="1">
                <a:solidFill>
                  <a:srgbClr val="339933"/>
                </a:solidFill>
              </a:rPr>
              <a:t>por</a:t>
            </a:r>
            <a:r>
              <a:rPr lang="en-US" dirty="0">
                <a:solidFill>
                  <a:srgbClr val="339933"/>
                </a:solidFill>
              </a:rPr>
              <a:t> </a:t>
            </a:r>
            <a:r>
              <a:rPr lang="en-US" dirty="0" err="1">
                <a:solidFill>
                  <a:srgbClr val="339933"/>
                </a:solidFill>
              </a:rPr>
              <a:t>una</a:t>
            </a:r>
            <a:r>
              <a:rPr lang="en-US" dirty="0">
                <a:solidFill>
                  <a:srgbClr val="339933"/>
                </a:solidFill>
              </a:rPr>
              <a:t> </a:t>
            </a:r>
            <a:r>
              <a:rPr lang="en-US" dirty="0" err="1">
                <a:solidFill>
                  <a:srgbClr val="339933"/>
                </a:solidFill>
              </a:rPr>
              <a:t>cantidad</a:t>
            </a:r>
            <a:r>
              <a:rPr lang="en-US" dirty="0">
                <a:solidFill>
                  <a:srgbClr val="339933"/>
                </a:solidFill>
              </a:rPr>
              <a:t> </a:t>
            </a:r>
            <a:r>
              <a:rPr lang="en-US" dirty="0">
                <a:solidFill>
                  <a:srgbClr val="339933"/>
                </a:solidFill>
                <a:latin typeface="Symbol" panose="05050102010706020507" pitchFamily="18" charset="2"/>
              </a:rPr>
              <a:t>e</a:t>
            </a:r>
            <a:r>
              <a:rPr lang="en-US" dirty="0">
                <a:solidFill>
                  <a:srgbClr val="339933"/>
                </a:solidFill>
              </a:rPr>
              <a:t> </a:t>
            </a:r>
          </a:p>
          <a:p>
            <a:r>
              <a:rPr lang="en-US" dirty="0" err="1">
                <a:solidFill>
                  <a:srgbClr val="339933"/>
                </a:solidFill>
              </a:rPr>
              <a:t>donde</a:t>
            </a:r>
            <a:r>
              <a:rPr lang="en-US" dirty="0">
                <a:solidFill>
                  <a:srgbClr val="339933"/>
                </a:solidFill>
              </a:rPr>
              <a:t> </a:t>
            </a:r>
            <a:r>
              <a:rPr lang="en-US" dirty="0">
                <a:solidFill>
                  <a:srgbClr val="339933"/>
                </a:solidFill>
                <a:latin typeface="Symbol" panose="05050102010706020507" pitchFamily="18" charset="2"/>
              </a:rPr>
              <a:t>e </a:t>
            </a:r>
            <a:r>
              <a:rPr lang="en-US" dirty="0" err="1">
                <a:solidFill>
                  <a:srgbClr val="339933"/>
                </a:solidFill>
              </a:rPr>
              <a:t>tienes</a:t>
            </a:r>
            <a:r>
              <a:rPr lang="en-US" dirty="0">
                <a:solidFill>
                  <a:srgbClr val="339933"/>
                </a:solidFill>
              </a:rPr>
              <a:t> </a:t>
            </a:r>
            <a:r>
              <a:rPr lang="en-US" dirty="0" err="1">
                <a:solidFill>
                  <a:srgbClr val="339933"/>
                </a:solidFill>
              </a:rPr>
              <a:t>una</a:t>
            </a:r>
            <a:r>
              <a:rPr lang="en-US" dirty="0">
                <a:solidFill>
                  <a:srgbClr val="339933"/>
                </a:solidFill>
              </a:rPr>
              <a:t> media 0 y </a:t>
            </a:r>
            <a:r>
              <a:rPr lang="en-US" dirty="0" err="1">
                <a:solidFill>
                  <a:srgbClr val="339933"/>
                </a:solidFill>
              </a:rPr>
              <a:t>una</a:t>
            </a:r>
            <a:r>
              <a:rPr lang="en-US" dirty="0">
                <a:solidFill>
                  <a:srgbClr val="339933"/>
                </a:solidFill>
              </a:rPr>
              <a:t> </a:t>
            </a:r>
            <a:r>
              <a:rPr lang="en-US" dirty="0" err="1">
                <a:solidFill>
                  <a:srgbClr val="339933"/>
                </a:solidFill>
              </a:rPr>
              <a:t>varianza</a:t>
            </a:r>
            <a:r>
              <a:rPr lang="en-US" dirty="0">
                <a:solidFill>
                  <a:srgbClr val="339933"/>
                </a:solidFill>
              </a:rPr>
              <a:t> </a:t>
            </a:r>
            <a:r>
              <a:rPr lang="en-US" dirty="0" err="1">
                <a:solidFill>
                  <a:srgbClr val="339933"/>
                </a:solidFill>
              </a:rPr>
              <a:t>constante</a:t>
            </a:r>
            <a:r>
              <a:rPr lang="en-US" dirty="0">
                <a:solidFill>
                  <a:srgbClr val="339933"/>
                </a:solidFill>
              </a:rPr>
              <a:t> </a:t>
            </a:r>
            <a:r>
              <a:rPr lang="en-US" dirty="0">
                <a:solidFill>
                  <a:srgbClr val="339933"/>
                </a:solidFill>
                <a:latin typeface="Symbol" panose="05050102010706020507" pitchFamily="18" charset="2"/>
              </a:rPr>
              <a:t>s</a:t>
            </a:r>
            <a:r>
              <a:rPr lang="en-US" baseline="30000" dirty="0">
                <a:solidFill>
                  <a:srgbClr val="339933"/>
                </a:solidFill>
              </a:rPr>
              <a:t>2</a:t>
            </a:r>
            <a:r>
              <a:rPr lang="en-US" dirty="0">
                <a:solidFill>
                  <a:srgbClr val="339933"/>
                </a:solidFill>
              </a:rPr>
              <a:t>.</a:t>
            </a:r>
            <a:endParaRPr lang="en-US" sz="1800" dirty="0"/>
          </a:p>
        </p:txBody>
      </p:sp>
    </p:spTree>
    <p:extLst>
      <p:ext uri="{BB962C8B-B14F-4D97-AF65-F5344CB8AC3E}">
        <p14:creationId xmlns:p14="http://schemas.microsoft.com/office/powerpoint/2010/main" val="18179597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50EE5-4B28-9F60-D7A6-E8AD55F0B434}"/>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FCDB5265-94DE-6898-823B-C1F19DC1E9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1025" y="2416988"/>
            <a:ext cx="7989888" cy="3252749"/>
          </a:xfrm>
        </p:spPr>
      </p:pic>
    </p:spTree>
    <p:extLst>
      <p:ext uri="{BB962C8B-B14F-4D97-AF65-F5344CB8AC3E}">
        <p14:creationId xmlns:p14="http://schemas.microsoft.com/office/powerpoint/2010/main" val="20284141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EB8202-3E4E-B96D-88CE-8B17B0F554ED}"/>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E6639FEC-4316-1FA8-68B3-1C45B09182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1025" y="2257791"/>
            <a:ext cx="7989888" cy="3571143"/>
          </a:xfrm>
        </p:spPr>
      </p:pic>
    </p:spTree>
    <p:extLst>
      <p:ext uri="{BB962C8B-B14F-4D97-AF65-F5344CB8AC3E}">
        <p14:creationId xmlns:p14="http://schemas.microsoft.com/office/powerpoint/2010/main" val="112461956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E3492CC6-7BA8-584F-A1D7-D1ACDC5FBFCA}"/>
              </a:ext>
            </a:extLst>
          </p:cNvPr>
          <p:cNvSpPr>
            <a:spLocks noGrp="1" noChangeArrowheads="1"/>
          </p:cNvSpPr>
          <p:nvPr>
            <p:ph type="title"/>
          </p:nvPr>
        </p:nvSpPr>
        <p:spPr/>
        <p:txBody>
          <a:bodyPr/>
          <a:lstStyle/>
          <a:p>
            <a:pPr eaLnBrk="1" fontAlgn="auto" hangingPunct="1">
              <a:spcAft>
                <a:spcPts val="0"/>
              </a:spcAft>
              <a:defRPr/>
            </a:pPr>
            <a:r>
              <a:rPr lang="en-US" altLang="es-MX" dirty="0" err="1"/>
              <a:t>Regresión</a:t>
            </a:r>
            <a:r>
              <a:rPr lang="en-US" altLang="es-MX" dirty="0"/>
              <a:t> </a:t>
            </a:r>
            <a:r>
              <a:rPr lang="en-US" altLang="es-MX" dirty="0" err="1"/>
              <a:t>logística</a:t>
            </a:r>
            <a:endParaRPr lang="en-US" altLang="es-MX" dirty="0"/>
          </a:p>
        </p:txBody>
      </p:sp>
      <p:sp>
        <p:nvSpPr>
          <p:cNvPr id="22530" name="Rectangle 3">
            <a:extLst>
              <a:ext uri="{FF2B5EF4-FFF2-40B4-BE49-F238E27FC236}">
                <a16:creationId xmlns:a16="http://schemas.microsoft.com/office/drawing/2014/main" id="{CD15B492-A497-2545-93DE-FA7342DA4803}"/>
              </a:ext>
            </a:extLst>
          </p:cNvPr>
          <p:cNvSpPr>
            <a:spLocks noGrp="1" noChangeArrowheads="1"/>
          </p:cNvSpPr>
          <p:nvPr>
            <p:ph idx="1"/>
          </p:nvPr>
        </p:nvSpPr>
        <p:spPr/>
        <p:txBody>
          <a:bodyPr/>
          <a:lstStyle/>
          <a:p>
            <a:pPr eaLnBrk="1" hangingPunct="1"/>
            <a:r>
              <a:rPr lang="en-GB" altLang="es-MX" dirty="0" err="1"/>
              <a:t>Relación</a:t>
            </a:r>
            <a:r>
              <a:rPr lang="en-GB" altLang="es-MX" dirty="0"/>
              <a:t> de </a:t>
            </a:r>
            <a:r>
              <a:rPr lang="en-GB" altLang="es-MX" dirty="0" err="1"/>
              <a:t>modelos</a:t>
            </a:r>
            <a:r>
              <a:rPr lang="en-GB" altLang="es-MX" dirty="0"/>
              <a:t> entre conjunto de variables Xi.</a:t>
            </a:r>
          </a:p>
          <a:p>
            <a:pPr lvl="1" eaLnBrk="1" hangingPunct="1"/>
            <a:r>
              <a:rPr lang="en-GB" altLang="es-MX" dirty="0" err="1"/>
              <a:t>dicotómico</a:t>
            </a:r>
            <a:r>
              <a:rPr lang="en-GB" altLang="es-MX" dirty="0"/>
              <a:t> (</a:t>
            </a:r>
            <a:r>
              <a:rPr lang="en-GB" altLang="es-MX" dirty="0" err="1"/>
              <a:t>sí</a:t>
            </a:r>
            <a:r>
              <a:rPr lang="en-GB" altLang="es-MX" dirty="0"/>
              <a:t> / no, </a:t>
            </a:r>
            <a:r>
              <a:rPr lang="en-GB" altLang="es-MX" dirty="0" err="1"/>
              <a:t>fumador</a:t>
            </a:r>
            <a:r>
              <a:rPr lang="en-GB" altLang="es-MX" dirty="0"/>
              <a:t> / no </a:t>
            </a:r>
            <a:r>
              <a:rPr lang="en-GB" altLang="es-MX" dirty="0" err="1"/>
              <a:t>fumador</a:t>
            </a:r>
            <a:r>
              <a:rPr lang="en-GB" altLang="es-MX" dirty="0"/>
              <a:t>, ...)</a:t>
            </a:r>
          </a:p>
          <a:p>
            <a:pPr lvl="1" eaLnBrk="1" hangingPunct="1"/>
            <a:r>
              <a:rPr lang="en-GB" altLang="es-MX" dirty="0" err="1"/>
              <a:t>categóricos</a:t>
            </a:r>
            <a:r>
              <a:rPr lang="en-GB" altLang="es-MX" dirty="0"/>
              <a:t> (</a:t>
            </a:r>
            <a:r>
              <a:rPr lang="en-GB" altLang="es-MX" dirty="0" err="1"/>
              <a:t>clase</a:t>
            </a:r>
            <a:r>
              <a:rPr lang="en-GB" altLang="es-MX" dirty="0"/>
              <a:t> social, </a:t>
            </a:r>
            <a:r>
              <a:rPr lang="en-GB" altLang="es-MX" dirty="0" err="1"/>
              <a:t>raza</a:t>
            </a:r>
            <a:r>
              <a:rPr lang="en-GB" altLang="es-MX" dirty="0"/>
              <a:t>, ...)</a:t>
            </a:r>
          </a:p>
          <a:p>
            <a:pPr lvl="1" eaLnBrk="1" hangingPunct="1"/>
            <a:r>
              <a:rPr lang="en-GB" altLang="es-MX" dirty="0" err="1"/>
              <a:t>continuas</a:t>
            </a:r>
            <a:r>
              <a:rPr lang="en-GB" altLang="es-MX" dirty="0"/>
              <a:t> (</a:t>
            </a:r>
            <a:r>
              <a:rPr lang="en-GB" altLang="es-MX" dirty="0" err="1"/>
              <a:t>edad</a:t>
            </a:r>
            <a:r>
              <a:rPr lang="en-GB" altLang="es-MX" dirty="0"/>
              <a:t>, peso, </a:t>
            </a:r>
            <a:r>
              <a:rPr lang="en-GB" altLang="es-MX" dirty="0" err="1"/>
              <a:t>ingreso</a:t>
            </a:r>
            <a:r>
              <a:rPr lang="en-GB" altLang="es-MX" dirty="0"/>
              <a:t>)</a:t>
            </a:r>
          </a:p>
          <a:p>
            <a:pPr eaLnBrk="1" hangingPunct="1"/>
            <a:r>
              <a:rPr lang="en-GB" altLang="es-MX" dirty="0"/>
              <a:t>y – variable </a:t>
            </a:r>
            <a:r>
              <a:rPr lang="en-GB" altLang="es-MX" dirty="0" err="1"/>
              <a:t>dependdiente</a:t>
            </a:r>
            <a:endParaRPr lang="en-GB" altLang="es-MX" dirty="0"/>
          </a:p>
          <a:p>
            <a:pPr lvl="1" eaLnBrk="1" hangingPunct="1"/>
            <a:r>
              <a:rPr lang="en-GB" altLang="es-MX" dirty="0"/>
              <a:t>Respuesta </a:t>
            </a:r>
            <a:r>
              <a:rPr lang="en-GB" altLang="es-MX" dirty="0" err="1"/>
              <a:t>categórica</a:t>
            </a:r>
            <a:r>
              <a:rPr lang="en-GB" altLang="es-MX" dirty="0"/>
              <a:t> </a:t>
            </a:r>
            <a:r>
              <a:rPr lang="en-GB" altLang="es-MX" dirty="0" err="1"/>
              <a:t>dicotómica</a:t>
            </a:r>
            <a:r>
              <a:rPr lang="en-GB" altLang="es-MX" dirty="0"/>
              <a:t> variable Y</a:t>
            </a:r>
          </a:p>
          <a:p>
            <a:pPr lvl="1" eaLnBrk="1" hangingPunct="1"/>
            <a:r>
              <a:rPr lang="en-GB" altLang="es-MX" dirty="0"/>
              <a:t>    </a:t>
            </a:r>
            <a:r>
              <a:rPr lang="en-GB" altLang="es-MX" dirty="0" err="1"/>
              <a:t>p.ej</a:t>
            </a:r>
            <a:r>
              <a:rPr lang="en-GB" altLang="es-MX" dirty="0"/>
              <a:t>. </a:t>
            </a:r>
            <a:r>
              <a:rPr lang="en-GB" altLang="es-MX" dirty="0" err="1"/>
              <a:t>Éxito</a:t>
            </a:r>
            <a:r>
              <a:rPr lang="en-GB" altLang="es-MX" dirty="0"/>
              <a:t> / </a:t>
            </a:r>
            <a:r>
              <a:rPr lang="en-GB" altLang="es-MX" dirty="0" err="1"/>
              <a:t>Fracaso</a:t>
            </a:r>
            <a:r>
              <a:rPr lang="en-GB" altLang="es-MX" dirty="0"/>
              <a:t>, </a:t>
            </a:r>
            <a:endParaRPr lang="en-US" altLang="es-MX" dirty="0"/>
          </a:p>
        </p:txBody>
      </p:sp>
    </p:spTree>
    <p:custDataLst>
      <p:tags r:id="rId1"/>
    </p:custData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DC8CA4-D324-CF50-A3CE-5B14A5768596}"/>
              </a:ext>
            </a:extLst>
          </p:cNvPr>
          <p:cNvSpPr>
            <a:spLocks noGrp="1"/>
          </p:cNvSpPr>
          <p:nvPr>
            <p:ph type="title"/>
          </p:nvPr>
        </p:nvSpPr>
        <p:spPr/>
        <p:txBody>
          <a:bodyPr/>
          <a:lstStyle/>
          <a:p>
            <a:r>
              <a:rPr lang="es-MX" dirty="0"/>
              <a:t>Regresión logística</a:t>
            </a:r>
          </a:p>
        </p:txBody>
      </p:sp>
      <p:sp>
        <p:nvSpPr>
          <p:cNvPr id="3" name="Marcador de contenido 2">
            <a:extLst>
              <a:ext uri="{FF2B5EF4-FFF2-40B4-BE49-F238E27FC236}">
                <a16:creationId xmlns:a16="http://schemas.microsoft.com/office/drawing/2014/main" id="{814AD824-AA30-06AF-EF72-472E5952CE6F}"/>
              </a:ext>
            </a:extLst>
          </p:cNvPr>
          <p:cNvSpPr>
            <a:spLocks noGrp="1"/>
          </p:cNvSpPr>
          <p:nvPr>
            <p:ph idx="1"/>
          </p:nvPr>
        </p:nvSpPr>
        <p:spPr/>
        <p:txBody>
          <a:bodyPr>
            <a:normAutofit/>
          </a:bodyPr>
          <a:lstStyle/>
          <a:p>
            <a:r>
              <a:rPr lang="es-MX" dirty="0"/>
              <a:t>Una variable dependiente binaria es un ejemplo de una variable dependiente limitada (VDL).</a:t>
            </a:r>
          </a:p>
          <a:p>
            <a:endParaRPr lang="es-MX" dirty="0"/>
          </a:p>
          <a:p>
            <a:r>
              <a:rPr lang="es-MX" dirty="0"/>
              <a:t>Una de las ventajas de la RL esque permite el manejo de múltiples variables independientes (también llamadas covariables) conun número reducido de casos</a:t>
            </a:r>
          </a:p>
          <a:p>
            <a:r>
              <a:rPr lang="es-MX" dirty="0"/>
              <a:t>Freeman (1987) ha sugerido que el número de sujetos debe sersuperior a (10)(k+1), donde k es el número de covariables. Pero hay que tener en cuenta que eltamaño de la muestra necesaria es inherente al tipo de estudio que se realiza</a:t>
            </a:r>
          </a:p>
          <a:p>
            <a:endParaRPr lang="es-MX" dirty="0"/>
          </a:p>
        </p:txBody>
      </p:sp>
    </p:spTree>
    <p:extLst>
      <p:ext uri="{BB962C8B-B14F-4D97-AF65-F5344CB8AC3E}">
        <p14:creationId xmlns:p14="http://schemas.microsoft.com/office/powerpoint/2010/main" val="38380382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A47B2C7C-9483-9A4C-92FF-DC0957AB85C3}"/>
              </a:ext>
            </a:extLst>
          </p:cNvPr>
          <p:cNvSpPr>
            <a:spLocks noGrp="1" noChangeArrowheads="1"/>
          </p:cNvSpPr>
          <p:nvPr>
            <p:ph type="title"/>
          </p:nvPr>
        </p:nvSpPr>
        <p:spPr/>
        <p:txBody>
          <a:bodyPr/>
          <a:lstStyle/>
          <a:p>
            <a:pPr eaLnBrk="1" fontAlgn="auto" hangingPunct="1">
              <a:spcAft>
                <a:spcPts val="0"/>
              </a:spcAft>
              <a:defRPr/>
            </a:pPr>
            <a:r>
              <a:rPr lang="en-US" altLang="es-MX" dirty="0" err="1"/>
              <a:t>Función</a:t>
            </a:r>
            <a:r>
              <a:rPr lang="en-US" altLang="es-MX" dirty="0"/>
              <a:t> </a:t>
            </a:r>
            <a:r>
              <a:rPr lang="en-US" altLang="es-MX" dirty="0" err="1"/>
              <a:t>logística</a:t>
            </a:r>
            <a:endParaRPr lang="en-US" altLang="es-MX" dirty="0"/>
          </a:p>
        </p:txBody>
      </p:sp>
      <p:graphicFrame>
        <p:nvGraphicFramePr>
          <p:cNvPr id="23554" name="Object 8">
            <a:extLst>
              <a:ext uri="{FF2B5EF4-FFF2-40B4-BE49-F238E27FC236}">
                <a16:creationId xmlns:a16="http://schemas.microsoft.com/office/drawing/2014/main" id="{420665AE-3083-BD46-86D6-8E65CB7B3773}"/>
              </a:ext>
            </a:extLst>
          </p:cNvPr>
          <p:cNvGraphicFramePr>
            <a:graphicFrameLocks noGrp="1" noChangeAspect="1"/>
          </p:cNvGraphicFramePr>
          <p:nvPr>
            <p:ph idx="1"/>
          </p:nvPr>
        </p:nvGraphicFramePr>
        <p:xfrm>
          <a:off x="2057400" y="5835650"/>
          <a:ext cx="4524375" cy="1022350"/>
        </p:xfrm>
        <a:graphic>
          <a:graphicData uri="http://schemas.openxmlformats.org/presentationml/2006/ole">
            <mc:AlternateContent xmlns:mc="http://schemas.openxmlformats.org/markup-compatibility/2006">
              <mc:Choice xmlns:v="urn:schemas-microsoft-com:vml" Requires="v">
                <p:oleObj name="Equation" r:id="rId3" imgW="42710100" imgH="9652000" progId="Equation.3">
                  <p:embed/>
                </p:oleObj>
              </mc:Choice>
              <mc:Fallback>
                <p:oleObj name="Equation" r:id="rId3" imgW="42710100" imgH="9652000" progId="Equation.3">
                  <p:embed/>
                  <p:pic>
                    <p:nvPicPr>
                      <p:cNvPr id="23554" name="Object 8">
                        <a:extLst>
                          <a:ext uri="{FF2B5EF4-FFF2-40B4-BE49-F238E27FC236}">
                            <a16:creationId xmlns:a16="http://schemas.microsoft.com/office/drawing/2014/main" id="{420665AE-3083-BD46-86D6-8E65CB7B3773}"/>
                          </a:ext>
                        </a:extLst>
                      </p:cNvPr>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7400" y="5835650"/>
                        <a:ext cx="4524375"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3555" name="Object 4">
            <a:extLst>
              <a:ext uri="{FF2B5EF4-FFF2-40B4-BE49-F238E27FC236}">
                <a16:creationId xmlns:a16="http://schemas.microsoft.com/office/drawing/2014/main" id="{D84449F5-C558-9545-9E05-356FAF82C1BE}"/>
              </a:ext>
            </a:extLst>
          </p:cNvPr>
          <p:cNvGraphicFramePr>
            <a:graphicFrameLocks/>
          </p:cNvGraphicFramePr>
          <p:nvPr/>
        </p:nvGraphicFramePr>
        <p:xfrm>
          <a:off x="1371600" y="2133600"/>
          <a:ext cx="6705600" cy="3657600"/>
        </p:xfrm>
        <a:graphic>
          <a:graphicData uri="http://schemas.openxmlformats.org/presentationml/2006/ole">
            <mc:AlternateContent xmlns:mc="http://schemas.openxmlformats.org/markup-compatibility/2006">
              <mc:Choice xmlns:v="urn:schemas-microsoft-com:vml" Requires="v">
                <p:oleObj name="Chart" r:id="rId5" imgW="7175500" imgH="4445000" progId="MSGraph.Chart.8">
                  <p:embed followColorScheme="full"/>
                </p:oleObj>
              </mc:Choice>
              <mc:Fallback>
                <p:oleObj name="Chart" r:id="rId5" imgW="7175500" imgH="4445000" progId="MSGraph.Chart.8">
                  <p:embed followColorScheme="full"/>
                  <p:pic>
                    <p:nvPicPr>
                      <p:cNvPr id="23555" name="Object 4">
                        <a:extLst>
                          <a:ext uri="{FF2B5EF4-FFF2-40B4-BE49-F238E27FC236}">
                            <a16:creationId xmlns:a16="http://schemas.microsoft.com/office/drawing/2014/main" id="{D84449F5-C558-9545-9E05-356FAF82C1BE}"/>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 y="2133600"/>
                        <a:ext cx="6705600" cy="36576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3556" name="Text Box 6">
            <a:extLst>
              <a:ext uri="{FF2B5EF4-FFF2-40B4-BE49-F238E27FC236}">
                <a16:creationId xmlns:a16="http://schemas.microsoft.com/office/drawing/2014/main" id="{AD3935EA-7C4B-7444-927C-C06FB6C54B77}"/>
              </a:ext>
            </a:extLst>
          </p:cNvPr>
          <p:cNvSpPr txBox="1">
            <a:spLocks noChangeArrowheads="1"/>
          </p:cNvSpPr>
          <p:nvPr/>
        </p:nvSpPr>
        <p:spPr bwMode="auto">
          <a:xfrm>
            <a:off x="4700588" y="5334000"/>
            <a:ext cx="457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s-MX" sz="2400" b="1"/>
              <a:t>X</a:t>
            </a:r>
          </a:p>
        </p:txBody>
      </p:sp>
      <p:sp>
        <p:nvSpPr>
          <p:cNvPr id="23557" name="Text Box 7">
            <a:extLst>
              <a:ext uri="{FF2B5EF4-FFF2-40B4-BE49-F238E27FC236}">
                <a16:creationId xmlns:a16="http://schemas.microsoft.com/office/drawing/2014/main" id="{2E5DF39B-4A85-BD4B-9734-C49422F39D39}"/>
              </a:ext>
            </a:extLst>
          </p:cNvPr>
          <p:cNvSpPr txBox="1">
            <a:spLocks noChangeArrowheads="1"/>
          </p:cNvSpPr>
          <p:nvPr/>
        </p:nvSpPr>
        <p:spPr bwMode="auto">
          <a:xfrm rot="-5400000">
            <a:off x="-213519" y="3337719"/>
            <a:ext cx="28654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s-MX" sz="2400" b="1"/>
              <a:t>P(“Éxito”|X)</a:t>
            </a:r>
          </a:p>
        </p:txBody>
      </p:sp>
    </p:spTree>
    <p:custDataLst>
      <p:tags r:id="rId1"/>
    </p:custData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09D6B3-E753-A845-8D01-477686BCF767}"/>
              </a:ext>
            </a:extLst>
          </p:cNvPr>
          <p:cNvSpPr>
            <a:spLocks noGrp="1"/>
          </p:cNvSpPr>
          <p:nvPr>
            <p:ph type="title"/>
          </p:nvPr>
        </p:nvSpPr>
        <p:spPr>
          <a:xfrm>
            <a:off x="450941" y="702156"/>
            <a:ext cx="2557337" cy="1013800"/>
          </a:xfrm>
        </p:spPr>
        <p:txBody>
          <a:bodyPr>
            <a:normAutofit/>
          </a:bodyPr>
          <a:lstStyle/>
          <a:p>
            <a:r>
              <a:rPr lang="es-MX" dirty="0"/>
              <a:t>Terminos (woolridge)</a:t>
            </a:r>
          </a:p>
        </p:txBody>
      </p:sp>
      <p:sp>
        <p:nvSpPr>
          <p:cNvPr id="9" name="Content Placeholder 8">
            <a:extLst>
              <a:ext uri="{FF2B5EF4-FFF2-40B4-BE49-F238E27FC236}">
                <a16:creationId xmlns:a16="http://schemas.microsoft.com/office/drawing/2014/main" id="{DB04D304-EBD5-8C14-BF16-B8AD5B7DAE21}"/>
              </a:ext>
            </a:extLst>
          </p:cNvPr>
          <p:cNvSpPr>
            <a:spLocks noGrp="1"/>
          </p:cNvSpPr>
          <p:nvPr>
            <p:ph idx="1"/>
          </p:nvPr>
        </p:nvSpPr>
        <p:spPr>
          <a:xfrm>
            <a:off x="450941" y="1964168"/>
            <a:ext cx="2557336" cy="4036582"/>
          </a:xfrm>
        </p:spPr>
        <p:txBody>
          <a:bodyPr>
            <a:normAutofit/>
          </a:bodyPr>
          <a:lstStyle/>
          <a:p>
            <a:endParaRPr lang="en-US">
              <a:solidFill>
                <a:schemeClr val="bg1"/>
              </a:solidFill>
            </a:endParaRPr>
          </a:p>
        </p:txBody>
      </p:sp>
      <p:pic>
        <p:nvPicPr>
          <p:cNvPr id="5" name="Marcador de contenido 4">
            <a:extLst>
              <a:ext uri="{FF2B5EF4-FFF2-40B4-BE49-F238E27FC236}">
                <a16:creationId xmlns:a16="http://schemas.microsoft.com/office/drawing/2014/main" id="{051693C0-140C-C740-8B31-AC624C3ED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1564414"/>
            <a:ext cx="5943600" cy="4591430"/>
          </a:xfrm>
          <a:prstGeom prst="rect">
            <a:avLst/>
          </a:prstGeom>
        </p:spPr>
      </p:pic>
      <p:sp>
        <p:nvSpPr>
          <p:cNvPr id="3" name="CuadroTexto 2">
            <a:extLst>
              <a:ext uri="{FF2B5EF4-FFF2-40B4-BE49-F238E27FC236}">
                <a16:creationId xmlns:a16="http://schemas.microsoft.com/office/drawing/2014/main" id="{0ADB5FEB-B277-6516-BDBD-BED005614D77}"/>
              </a:ext>
            </a:extLst>
          </p:cNvPr>
          <p:cNvSpPr txBox="1"/>
          <p:nvPr/>
        </p:nvSpPr>
        <p:spPr>
          <a:xfrm>
            <a:off x="4761820" y="5293586"/>
            <a:ext cx="1356462" cy="400110"/>
          </a:xfrm>
          <a:prstGeom prst="rect">
            <a:avLst/>
          </a:prstGeom>
          <a:noFill/>
        </p:spPr>
        <p:txBody>
          <a:bodyPr wrap="none" rtlCol="0">
            <a:spAutoFit/>
          </a:bodyPr>
          <a:lstStyle/>
          <a:p>
            <a:r>
              <a:rPr lang="es-MX" sz="2000" b="0" dirty="0">
                <a:solidFill>
                  <a:schemeClr val="accent1"/>
                </a:solidFill>
                <a:latin typeface="Book Antiqua" panose="02040602050305030304" pitchFamily="18" charset="0"/>
              </a:rPr>
              <a:t>covariable</a:t>
            </a:r>
          </a:p>
        </p:txBody>
      </p:sp>
    </p:spTree>
    <p:extLst>
      <p:ext uri="{BB962C8B-B14F-4D97-AF65-F5344CB8AC3E}">
        <p14:creationId xmlns:p14="http://schemas.microsoft.com/office/powerpoint/2010/main" val="31513196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E3A5D4B0-2969-B24C-A5AC-A2B037FC0989}"/>
              </a:ext>
            </a:extLst>
          </p:cNvPr>
          <p:cNvSpPr>
            <a:spLocks noGrp="1" noChangeArrowheads="1"/>
          </p:cNvSpPr>
          <p:nvPr>
            <p:ph type="title"/>
          </p:nvPr>
        </p:nvSpPr>
        <p:spPr/>
        <p:txBody>
          <a:bodyPr/>
          <a:lstStyle/>
          <a:p>
            <a:pPr eaLnBrk="1" fontAlgn="auto" hangingPunct="1">
              <a:spcAft>
                <a:spcPts val="0"/>
              </a:spcAft>
              <a:defRPr/>
            </a:pPr>
            <a:r>
              <a:rPr lang="en-US" altLang="es-MX" dirty="0"/>
              <a:t>El </a:t>
            </a:r>
            <a:r>
              <a:rPr lang="en-US" altLang="es-MX" dirty="0" err="1"/>
              <a:t>logito</a:t>
            </a:r>
            <a:endParaRPr lang="en-US" altLang="es-MX" dirty="0"/>
          </a:p>
        </p:txBody>
      </p:sp>
      <p:sp>
        <p:nvSpPr>
          <p:cNvPr id="24578" name="Rectangle 3">
            <a:extLst>
              <a:ext uri="{FF2B5EF4-FFF2-40B4-BE49-F238E27FC236}">
                <a16:creationId xmlns:a16="http://schemas.microsoft.com/office/drawing/2014/main" id="{33EAEC3A-A8AD-9847-AA3F-A357AFF50C37}"/>
              </a:ext>
            </a:extLst>
          </p:cNvPr>
          <p:cNvSpPr>
            <a:spLocks noGrp="1" noChangeArrowheads="1"/>
          </p:cNvSpPr>
          <p:nvPr>
            <p:ph idx="1"/>
          </p:nvPr>
        </p:nvSpPr>
        <p:spPr/>
        <p:txBody>
          <a:bodyPr anchor="t"/>
          <a:lstStyle/>
          <a:p>
            <a:pPr eaLnBrk="1" hangingPunct="1"/>
            <a:r>
              <a:rPr lang="en-US" altLang="es-MX"/>
              <a:t>Nuestra probabilidad de éxito se modela así</a:t>
            </a:r>
          </a:p>
          <a:p>
            <a:pPr eaLnBrk="1" hangingPunct="1"/>
            <a:endParaRPr lang="en-US" altLang="es-MX"/>
          </a:p>
          <a:p>
            <a:pPr eaLnBrk="1" hangingPunct="1"/>
            <a:endParaRPr lang="en-US" altLang="es-MX"/>
          </a:p>
          <a:p>
            <a:pPr eaLnBrk="1" hangingPunct="1"/>
            <a:r>
              <a:rPr lang="en-US" altLang="es-MX"/>
              <a:t>Que es equivalente a</a:t>
            </a:r>
          </a:p>
          <a:p>
            <a:pPr eaLnBrk="1" hangingPunct="1"/>
            <a:endParaRPr lang="en-US" altLang="es-MX"/>
          </a:p>
          <a:p>
            <a:pPr eaLnBrk="1" hangingPunct="1"/>
            <a:endParaRPr lang="en-US" altLang="es-MX"/>
          </a:p>
        </p:txBody>
      </p:sp>
      <p:graphicFrame>
        <p:nvGraphicFramePr>
          <p:cNvPr id="24579" name="Object 4">
            <a:extLst>
              <a:ext uri="{FF2B5EF4-FFF2-40B4-BE49-F238E27FC236}">
                <a16:creationId xmlns:a16="http://schemas.microsoft.com/office/drawing/2014/main" id="{9777F744-7365-D949-B5EB-F2AC43BDC133}"/>
              </a:ext>
            </a:extLst>
          </p:cNvPr>
          <p:cNvGraphicFramePr>
            <a:graphicFrameLocks noChangeAspect="1"/>
          </p:cNvGraphicFramePr>
          <p:nvPr/>
        </p:nvGraphicFramePr>
        <p:xfrm>
          <a:off x="4191000" y="2681288"/>
          <a:ext cx="3657600" cy="1104900"/>
        </p:xfrm>
        <a:graphic>
          <a:graphicData uri="http://schemas.openxmlformats.org/presentationml/2006/ole">
            <mc:AlternateContent xmlns:mc="http://schemas.openxmlformats.org/markup-compatibility/2006">
              <mc:Choice xmlns:v="urn:schemas-microsoft-com:vml" Requires="v">
                <p:oleObj name="Equation" r:id="rId3" imgW="31597600" imgH="9652000" progId="Equation.3">
                  <p:embed/>
                </p:oleObj>
              </mc:Choice>
              <mc:Fallback>
                <p:oleObj name="Equation" r:id="rId3" imgW="31597600" imgH="9652000" progId="Equation.3">
                  <p:embed/>
                  <p:pic>
                    <p:nvPicPr>
                      <p:cNvPr id="24579" name="Object 4">
                        <a:extLst>
                          <a:ext uri="{FF2B5EF4-FFF2-40B4-BE49-F238E27FC236}">
                            <a16:creationId xmlns:a16="http://schemas.microsoft.com/office/drawing/2014/main" id="{9777F744-7365-D949-B5EB-F2AC43BDC1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1000" y="2681288"/>
                        <a:ext cx="3657600" cy="1104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580" name="Object 6">
            <a:extLst>
              <a:ext uri="{FF2B5EF4-FFF2-40B4-BE49-F238E27FC236}">
                <a16:creationId xmlns:a16="http://schemas.microsoft.com/office/drawing/2014/main" id="{843DFD50-84B9-F747-AF27-C8DEAC6E34A2}"/>
              </a:ext>
            </a:extLst>
          </p:cNvPr>
          <p:cNvGraphicFramePr>
            <a:graphicFrameLocks noChangeAspect="1"/>
          </p:cNvGraphicFramePr>
          <p:nvPr/>
        </p:nvGraphicFramePr>
        <p:xfrm>
          <a:off x="2700338" y="4370388"/>
          <a:ext cx="4648200" cy="1033462"/>
        </p:xfrm>
        <a:graphic>
          <a:graphicData uri="http://schemas.openxmlformats.org/presentationml/2006/ole">
            <mc:AlternateContent xmlns:mc="http://schemas.openxmlformats.org/markup-compatibility/2006">
              <mc:Choice xmlns:v="urn:schemas-microsoft-com:vml" Requires="v">
                <p:oleObj name="Equation" r:id="rId5" imgW="41541700" imgH="10528300" progId="Equation.3">
                  <p:embed/>
                </p:oleObj>
              </mc:Choice>
              <mc:Fallback>
                <p:oleObj name="Equation" r:id="rId5" imgW="41541700" imgH="10528300" progId="Equation.3">
                  <p:embed/>
                  <p:pic>
                    <p:nvPicPr>
                      <p:cNvPr id="24580" name="Object 6">
                        <a:extLst>
                          <a:ext uri="{FF2B5EF4-FFF2-40B4-BE49-F238E27FC236}">
                            <a16:creationId xmlns:a16="http://schemas.microsoft.com/office/drawing/2014/main" id="{843DFD50-84B9-F747-AF27-C8DEAC6E34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00338" y="4370388"/>
                        <a:ext cx="4648200" cy="10334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581" name="AutoShape 8">
            <a:extLst>
              <a:ext uri="{FF2B5EF4-FFF2-40B4-BE49-F238E27FC236}">
                <a16:creationId xmlns:a16="http://schemas.microsoft.com/office/drawing/2014/main" id="{FC57F916-FCCA-644F-AAC3-7B66BE9612F2}"/>
              </a:ext>
            </a:extLst>
          </p:cNvPr>
          <p:cNvSpPr>
            <a:spLocks/>
          </p:cNvSpPr>
          <p:nvPr/>
        </p:nvSpPr>
        <p:spPr bwMode="auto">
          <a:xfrm rot="-5400000">
            <a:off x="3932238" y="4378325"/>
            <a:ext cx="533400" cy="2667000"/>
          </a:xfrm>
          <a:prstGeom prst="leftBrace">
            <a:avLst>
              <a:gd name="adj1" fmla="val 41667"/>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s-MX" altLang="es-MX"/>
          </a:p>
        </p:txBody>
      </p:sp>
      <p:sp>
        <p:nvSpPr>
          <p:cNvPr id="24582" name="Text Box 9">
            <a:extLst>
              <a:ext uri="{FF2B5EF4-FFF2-40B4-BE49-F238E27FC236}">
                <a16:creationId xmlns:a16="http://schemas.microsoft.com/office/drawing/2014/main" id="{0F1C10F5-8234-F645-A3FE-6D9BD1F82ED2}"/>
              </a:ext>
            </a:extLst>
          </p:cNvPr>
          <p:cNvSpPr txBox="1">
            <a:spLocks noChangeArrowheads="1"/>
          </p:cNvSpPr>
          <p:nvPr/>
        </p:nvSpPr>
        <p:spPr bwMode="auto">
          <a:xfrm>
            <a:off x="2451100" y="6064250"/>
            <a:ext cx="5146675" cy="830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s-MX" sz="2400" i="1"/>
              <a:t>Esto es el logito: el logaritmo de los momios</a:t>
            </a:r>
          </a:p>
        </p:txBody>
      </p:sp>
    </p:spTree>
    <p:custDataLst>
      <p:tags r:id="rId1"/>
    </p:custData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DC61AB6A-663C-5E4B-B750-CF4069A6D851}"/>
              </a:ext>
            </a:extLst>
          </p:cNvPr>
          <p:cNvSpPr>
            <a:spLocks noGrp="1" noChangeArrowheads="1"/>
          </p:cNvSpPr>
          <p:nvPr>
            <p:ph type="title"/>
          </p:nvPr>
        </p:nvSpPr>
        <p:spPr/>
        <p:txBody>
          <a:bodyPr/>
          <a:lstStyle/>
          <a:p>
            <a:pPr eaLnBrk="1" fontAlgn="auto" hangingPunct="1">
              <a:spcAft>
                <a:spcPts val="0"/>
              </a:spcAft>
              <a:defRPr/>
            </a:pPr>
            <a:r>
              <a:rPr lang="en-US" altLang="es-MX" sz="2400" dirty="0"/>
              <a:t>Un predictor </a:t>
            </a:r>
            <a:r>
              <a:rPr lang="en-US" altLang="es-MX" sz="2400" dirty="0" err="1"/>
              <a:t>dicotómico</a:t>
            </a:r>
            <a:r>
              <a:rPr lang="en-US" altLang="es-MX" sz="2400" dirty="0"/>
              <a:t>: la </a:t>
            </a:r>
            <a:r>
              <a:rPr lang="en-US" altLang="es-MX" sz="2400" dirty="0" err="1"/>
              <a:t>razón</a:t>
            </a:r>
            <a:r>
              <a:rPr lang="en-US" altLang="es-MX" sz="2400" dirty="0"/>
              <a:t> de </a:t>
            </a:r>
            <a:r>
              <a:rPr lang="en-US" altLang="es-MX" sz="2400" dirty="0" err="1"/>
              <a:t>momios</a:t>
            </a:r>
            <a:endParaRPr lang="en-US" altLang="es-MX" sz="2400" dirty="0"/>
          </a:p>
        </p:txBody>
      </p:sp>
      <p:pic>
        <p:nvPicPr>
          <p:cNvPr id="25606" name="Marcador de contenido 9">
            <a:extLst>
              <a:ext uri="{FF2B5EF4-FFF2-40B4-BE49-F238E27FC236}">
                <a16:creationId xmlns:a16="http://schemas.microsoft.com/office/drawing/2014/main" id="{5E485505-679F-A54E-8EAE-CEA65E228BE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695575" y="1930400"/>
            <a:ext cx="5191125" cy="1747838"/>
          </a:xfrm>
        </p:spPr>
      </p:pic>
      <p:sp>
        <p:nvSpPr>
          <p:cNvPr id="25602" name="Rectangle 3">
            <a:extLst>
              <a:ext uri="{FF2B5EF4-FFF2-40B4-BE49-F238E27FC236}">
                <a16:creationId xmlns:a16="http://schemas.microsoft.com/office/drawing/2014/main" id="{BE0118E1-4E92-A146-8244-1B238E7BEFF6}"/>
              </a:ext>
            </a:extLst>
          </p:cNvPr>
          <p:cNvSpPr>
            <a:spLocks noGrp="1" noChangeArrowheads="1"/>
          </p:cNvSpPr>
          <p:nvPr>
            <p:ph type="body" sz="half" idx="4294967295"/>
          </p:nvPr>
        </p:nvSpPr>
        <p:spPr>
          <a:xfrm>
            <a:off x="0" y="1600200"/>
            <a:ext cx="8570913" cy="4530725"/>
          </a:xfrm>
        </p:spPr>
        <p:txBody>
          <a:bodyPr/>
          <a:lstStyle/>
          <a:p>
            <a:pPr eaLnBrk="1" hangingPunct="1"/>
            <a:r>
              <a:rPr lang="en-US" altLang="es-MX" dirty="0"/>
              <a:t>   Con </a:t>
            </a:r>
            <a:r>
              <a:rPr lang="en-US" altLang="es-MX" dirty="0" err="1"/>
              <a:t>una</a:t>
            </a:r>
            <a:r>
              <a:rPr lang="en-US" altLang="es-MX" dirty="0"/>
              <a:t> variable </a:t>
            </a:r>
            <a:r>
              <a:rPr lang="en-US" altLang="es-MX" dirty="0" err="1"/>
              <a:t>explicativa</a:t>
            </a:r>
            <a:r>
              <a:rPr lang="en-US" altLang="es-MX" dirty="0"/>
              <a:t> </a:t>
            </a:r>
            <a:r>
              <a:rPr lang="en-US" altLang="es-MX" dirty="0" err="1"/>
              <a:t>dicotómica</a:t>
            </a:r>
            <a:r>
              <a:rPr lang="en-US" altLang="es-MX" dirty="0"/>
              <a:t>(X) que </a:t>
            </a:r>
            <a:r>
              <a:rPr lang="en-US" altLang="es-MX" dirty="0" err="1"/>
              <a:t>representa</a:t>
            </a:r>
            <a:r>
              <a:rPr lang="en-US" altLang="es-MX" dirty="0"/>
              <a:t> (1 =</a:t>
            </a:r>
            <a:r>
              <a:rPr lang="en-US" altLang="es-MX" dirty="0" err="1"/>
              <a:t>Pobreza</a:t>
            </a:r>
            <a:r>
              <a:rPr lang="en-US" altLang="es-MX" dirty="0"/>
              <a:t>)</a:t>
            </a:r>
          </a:p>
        </p:txBody>
      </p:sp>
      <p:graphicFrame>
        <p:nvGraphicFramePr>
          <p:cNvPr id="25603" name="Object 6">
            <a:extLst>
              <a:ext uri="{FF2B5EF4-FFF2-40B4-BE49-F238E27FC236}">
                <a16:creationId xmlns:a16="http://schemas.microsoft.com/office/drawing/2014/main" id="{7625997D-F239-BB4F-B8F1-5DA6DF36D688}"/>
              </a:ext>
            </a:extLst>
          </p:cNvPr>
          <p:cNvGraphicFramePr>
            <a:graphicFrameLocks noChangeAspect="1"/>
          </p:cNvGraphicFramePr>
          <p:nvPr/>
        </p:nvGraphicFramePr>
        <p:xfrm>
          <a:off x="138113" y="4548188"/>
          <a:ext cx="1905000" cy="744537"/>
        </p:xfrm>
        <a:graphic>
          <a:graphicData uri="http://schemas.openxmlformats.org/presentationml/2006/ole">
            <mc:AlternateContent xmlns:mc="http://schemas.openxmlformats.org/markup-compatibility/2006">
              <mc:Choice xmlns:v="urn:schemas-microsoft-com:vml" Requires="v">
                <p:oleObj name="Equation" r:id="rId4" imgW="21361400" imgH="9067800" progId="Equation.3">
                  <p:embed/>
                </p:oleObj>
              </mc:Choice>
              <mc:Fallback>
                <p:oleObj name="Equation" r:id="rId4" imgW="21361400" imgH="9067800" progId="Equation.3">
                  <p:embed/>
                  <p:pic>
                    <p:nvPicPr>
                      <p:cNvPr id="25603" name="Object 6">
                        <a:extLst>
                          <a:ext uri="{FF2B5EF4-FFF2-40B4-BE49-F238E27FC236}">
                            <a16:creationId xmlns:a16="http://schemas.microsoft.com/office/drawing/2014/main" id="{7625997D-F239-BB4F-B8F1-5DA6DF36D68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8113" y="4548188"/>
                        <a:ext cx="1905000" cy="744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5604" name="AutoShape 10">
            <a:extLst>
              <a:ext uri="{FF2B5EF4-FFF2-40B4-BE49-F238E27FC236}">
                <a16:creationId xmlns:a16="http://schemas.microsoft.com/office/drawing/2014/main" id="{E8C8C393-E3BB-1940-B96D-CA1009DB8AF8}"/>
              </a:ext>
            </a:extLst>
          </p:cNvPr>
          <p:cNvSpPr>
            <a:spLocks/>
          </p:cNvSpPr>
          <p:nvPr/>
        </p:nvSpPr>
        <p:spPr bwMode="auto">
          <a:xfrm>
            <a:off x="2043113" y="4110038"/>
            <a:ext cx="381000" cy="1371600"/>
          </a:xfrm>
          <a:prstGeom prst="leftBrace">
            <a:avLst>
              <a:gd name="adj1" fmla="val 30000"/>
              <a:gd name="adj2" fmla="val 50000"/>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s-MX" altLang="es-MX"/>
          </a:p>
        </p:txBody>
      </p:sp>
      <p:sp>
        <p:nvSpPr>
          <p:cNvPr id="18439" name="Text Box 11">
            <a:extLst>
              <a:ext uri="{FF2B5EF4-FFF2-40B4-BE49-F238E27FC236}">
                <a16:creationId xmlns:a16="http://schemas.microsoft.com/office/drawing/2014/main" id="{5EA57CA6-BE01-5F42-B7D5-C899FE2B60E3}"/>
              </a:ext>
            </a:extLst>
          </p:cNvPr>
          <p:cNvSpPr txBox="1">
            <a:spLocks noChangeArrowheads="1"/>
          </p:cNvSpPr>
          <p:nvPr/>
        </p:nvSpPr>
        <p:spPr bwMode="auto">
          <a:xfrm>
            <a:off x="581025" y="6056313"/>
            <a:ext cx="5389563"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spcBef>
                <a:spcPct val="50000"/>
              </a:spcBef>
              <a:defRPr/>
            </a:pPr>
            <a:r>
              <a:rPr lang="en-US" altLang="es-MX" sz="2000" b="1" dirty="0">
                <a:latin typeface="+mj-lt"/>
              </a:rPr>
              <a:t>Por </a:t>
            </a:r>
            <a:r>
              <a:rPr lang="en-US" altLang="es-MX" sz="2000" b="1" dirty="0" err="1">
                <a:latin typeface="+mj-lt"/>
              </a:rPr>
              <a:t>tanto</a:t>
            </a:r>
            <a:r>
              <a:rPr lang="en-US" altLang="es-MX" sz="2000" b="1" dirty="0">
                <a:latin typeface="+mj-lt"/>
              </a:rPr>
              <a:t> la </a:t>
            </a:r>
            <a:r>
              <a:rPr lang="en-US" altLang="es-MX" sz="2000" b="1" dirty="0" err="1">
                <a:latin typeface="+mj-lt"/>
              </a:rPr>
              <a:t>razón</a:t>
            </a:r>
            <a:r>
              <a:rPr lang="en-US" altLang="es-MX" sz="2000" b="1" dirty="0">
                <a:latin typeface="+mj-lt"/>
              </a:rPr>
              <a:t> de </a:t>
            </a:r>
            <a:r>
              <a:rPr lang="en-US" altLang="es-MX" sz="2000" b="1" dirty="0" err="1">
                <a:latin typeface="+mj-lt"/>
              </a:rPr>
              <a:t>momios</a:t>
            </a:r>
            <a:r>
              <a:rPr lang="en-US" altLang="es-MX" sz="2000" b="1" dirty="0">
                <a:latin typeface="+mj-lt"/>
              </a:rPr>
              <a:t> </a:t>
            </a:r>
            <a:r>
              <a:rPr lang="en-US" altLang="es-MX" sz="2000" b="1" dirty="0" err="1">
                <a:latin typeface="+mj-lt"/>
              </a:rPr>
              <a:t>sería</a:t>
            </a:r>
            <a:r>
              <a:rPr lang="en-US" altLang="es-MX" sz="2000" b="1" dirty="0">
                <a:latin typeface="+mj-lt"/>
              </a:rPr>
              <a:t> </a:t>
            </a:r>
          </a:p>
        </p:txBody>
      </p:sp>
      <p:pic>
        <p:nvPicPr>
          <p:cNvPr id="25607" name="Imagen 12">
            <a:extLst>
              <a:ext uri="{FF2B5EF4-FFF2-40B4-BE49-F238E27FC236}">
                <a16:creationId xmlns:a16="http://schemas.microsoft.com/office/drawing/2014/main" id="{A0B4EA25-A0BD-3940-A63B-DE3CFC6C56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61000" y="4400550"/>
            <a:ext cx="242570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CuadroTexto 13">
            <a:extLst>
              <a:ext uri="{FF2B5EF4-FFF2-40B4-BE49-F238E27FC236}">
                <a16:creationId xmlns:a16="http://schemas.microsoft.com/office/drawing/2014/main" id="{0CDA6013-89E8-944B-9809-294304701C27}"/>
              </a:ext>
            </a:extLst>
          </p:cNvPr>
          <p:cNvSpPr txBox="1">
            <a:spLocks noChangeArrowheads="1"/>
          </p:cNvSpPr>
          <p:nvPr/>
        </p:nvSpPr>
        <p:spPr bwMode="auto">
          <a:xfrm>
            <a:off x="2998788" y="4516438"/>
            <a:ext cx="21916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s-MX" altLang="es-MX" sz="1800" dirty="0">
                <a:solidFill>
                  <a:schemeClr val="accent1"/>
                </a:solidFill>
                <a:latin typeface="Book Antiqua" panose="02040602050305030304" pitchFamily="18" charset="0"/>
              </a:rPr>
              <a:t>En caso de pobreza</a:t>
            </a:r>
          </a:p>
        </p:txBody>
      </p:sp>
      <p:sp>
        <p:nvSpPr>
          <p:cNvPr id="25609" name="CuadroTexto 22">
            <a:extLst>
              <a:ext uri="{FF2B5EF4-FFF2-40B4-BE49-F238E27FC236}">
                <a16:creationId xmlns:a16="http://schemas.microsoft.com/office/drawing/2014/main" id="{D99E3051-BBC3-2C49-8C2C-F51E5ABABF5B}"/>
              </a:ext>
            </a:extLst>
          </p:cNvPr>
          <p:cNvSpPr txBox="1">
            <a:spLocks noChangeArrowheads="1"/>
          </p:cNvSpPr>
          <p:nvPr/>
        </p:nvSpPr>
        <p:spPr bwMode="auto">
          <a:xfrm>
            <a:off x="2971800" y="5192713"/>
            <a:ext cx="2518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s-MX" altLang="es-MX" sz="1800" dirty="0">
                <a:solidFill>
                  <a:schemeClr val="accent1"/>
                </a:solidFill>
                <a:latin typeface="Book Antiqua" panose="02040602050305030304" pitchFamily="18" charset="0"/>
              </a:rPr>
              <a:t>En caso de no pobreza</a:t>
            </a:r>
          </a:p>
        </p:txBody>
      </p:sp>
      <p:pic>
        <p:nvPicPr>
          <p:cNvPr id="25610" name="Imagen 15">
            <a:extLst>
              <a:ext uri="{FF2B5EF4-FFF2-40B4-BE49-F238E27FC236}">
                <a16:creationId xmlns:a16="http://schemas.microsoft.com/office/drawing/2014/main" id="{0101AB93-DB9A-A243-A91E-E55FFC0922E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99199" y="5569473"/>
            <a:ext cx="2162175"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11" name="CuadroTexto 1">
            <a:extLst>
              <a:ext uri="{FF2B5EF4-FFF2-40B4-BE49-F238E27FC236}">
                <a16:creationId xmlns:a16="http://schemas.microsoft.com/office/drawing/2014/main" id="{847084FA-BEEA-454D-B57D-08DD95499509}"/>
              </a:ext>
            </a:extLst>
          </p:cNvPr>
          <p:cNvSpPr txBox="1">
            <a:spLocks noChangeArrowheads="1"/>
          </p:cNvSpPr>
          <p:nvPr/>
        </p:nvSpPr>
        <p:spPr bwMode="auto">
          <a:xfrm>
            <a:off x="7108719" y="5768212"/>
            <a:ext cx="19575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s-MX" altLang="es-MX" sz="2000" b="0" dirty="0">
                <a:solidFill>
                  <a:schemeClr val="accent1"/>
                </a:solidFill>
                <a:latin typeface="Book Antiqua" panose="02040602050305030304" pitchFamily="18" charset="0"/>
              </a:rPr>
              <a:t>1.1 aumentó .10</a:t>
            </a:r>
          </a:p>
        </p:txBody>
      </p:sp>
      <p:sp>
        <p:nvSpPr>
          <p:cNvPr id="25612" name="CuadroTexto 12">
            <a:extLst>
              <a:ext uri="{FF2B5EF4-FFF2-40B4-BE49-F238E27FC236}">
                <a16:creationId xmlns:a16="http://schemas.microsoft.com/office/drawing/2014/main" id="{0F5B60D9-17E8-414C-90FF-2EDC46F848B6}"/>
              </a:ext>
            </a:extLst>
          </p:cNvPr>
          <p:cNvSpPr txBox="1">
            <a:spLocks noChangeArrowheads="1"/>
          </p:cNvSpPr>
          <p:nvPr/>
        </p:nvSpPr>
        <p:spPr bwMode="auto">
          <a:xfrm>
            <a:off x="6961374" y="6312732"/>
            <a:ext cx="218200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s-MX" altLang="es-MX" sz="2000" b="0" dirty="0">
                <a:solidFill>
                  <a:schemeClr val="accent1"/>
                </a:solidFill>
                <a:latin typeface="Book Antiqua" panose="02040602050305030304" pitchFamily="18" charset="0"/>
              </a:rPr>
              <a:t>0.9 disminuyó .10</a:t>
            </a:r>
          </a:p>
        </p:txBody>
      </p:sp>
    </p:spTree>
    <p:custDataLst>
      <p:tags r:id="rId1"/>
    </p:custData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ECE7F37B-90CE-3848-824C-98BAAFD1775A}"/>
              </a:ext>
            </a:extLst>
          </p:cNvPr>
          <p:cNvSpPr>
            <a:spLocks noGrp="1" noChangeArrowheads="1"/>
          </p:cNvSpPr>
          <p:nvPr>
            <p:ph type="title"/>
          </p:nvPr>
        </p:nvSpPr>
        <p:spPr/>
        <p:txBody>
          <a:bodyPr/>
          <a:lstStyle/>
          <a:p>
            <a:pPr eaLnBrk="1" fontAlgn="auto" hangingPunct="1">
              <a:spcAft>
                <a:spcPts val="0"/>
              </a:spcAft>
              <a:defRPr/>
            </a:pPr>
            <a:r>
              <a:rPr lang="en-US" altLang="es-MX" dirty="0" err="1"/>
              <a:t>Entonces</a:t>
            </a:r>
            <a:r>
              <a:rPr lang="en-US" altLang="es-MX" dirty="0"/>
              <a:t>… </a:t>
            </a:r>
            <a:r>
              <a:rPr lang="en-US" altLang="es-MX" dirty="0" err="1"/>
              <a:t>Tenemos</a:t>
            </a:r>
            <a:endParaRPr lang="en-US" altLang="es-MX" dirty="0"/>
          </a:p>
        </p:txBody>
      </p:sp>
      <p:sp>
        <p:nvSpPr>
          <p:cNvPr id="26626" name="Rectangle 3">
            <a:extLst>
              <a:ext uri="{FF2B5EF4-FFF2-40B4-BE49-F238E27FC236}">
                <a16:creationId xmlns:a16="http://schemas.microsoft.com/office/drawing/2014/main" id="{C0C707BE-6743-F54E-96B9-6B59D9C587F0}"/>
              </a:ext>
            </a:extLst>
          </p:cNvPr>
          <p:cNvSpPr>
            <a:spLocks noGrp="1" noChangeArrowheads="1"/>
          </p:cNvSpPr>
          <p:nvPr>
            <p:ph idx="1"/>
          </p:nvPr>
        </p:nvSpPr>
        <p:spPr/>
        <p:txBody>
          <a:bodyPr anchor="t"/>
          <a:lstStyle/>
          <a:p>
            <a:pPr eaLnBrk="1" hangingPunct="1"/>
            <a:r>
              <a:rPr lang="en-US" altLang="es-MX"/>
              <a:t>Por lo tanto, para el odds ratio asociado a la presencia de riesgo tenemos</a:t>
            </a:r>
          </a:p>
          <a:p>
            <a:pPr eaLnBrk="1" hangingPunct="1"/>
            <a:endParaRPr lang="en-US" altLang="es-MX"/>
          </a:p>
          <a:p>
            <a:pPr eaLnBrk="1" hangingPunct="1"/>
            <a:r>
              <a:rPr lang="en-US" altLang="es-MX"/>
              <a:t>Tomando el logaritmo natural que tenemos.</a:t>
            </a:r>
          </a:p>
          <a:p>
            <a:pPr eaLnBrk="1" hangingPunct="1"/>
            <a:endParaRPr lang="en-US" altLang="es-MX"/>
          </a:p>
          <a:p>
            <a:pPr eaLnBrk="1" hangingPunct="1"/>
            <a:endParaRPr lang="en-US" altLang="es-MX"/>
          </a:p>
          <a:p>
            <a:pPr eaLnBrk="1" hangingPunct="1"/>
            <a:r>
              <a:rPr lang="en-US" altLang="es-MX"/>
              <a:t>    por lo tanto, el coeficiente de regresión estimado asociado con un predictor dicotómico codificado 0-1 es el registro natural de la OR asociado con la presencia de riesgo.</a:t>
            </a:r>
          </a:p>
        </p:txBody>
      </p:sp>
      <p:graphicFrame>
        <p:nvGraphicFramePr>
          <p:cNvPr id="26627" name="Object 4">
            <a:extLst>
              <a:ext uri="{FF2B5EF4-FFF2-40B4-BE49-F238E27FC236}">
                <a16:creationId xmlns:a16="http://schemas.microsoft.com/office/drawing/2014/main" id="{9E158137-0A1E-A644-8595-A88155E12062}"/>
              </a:ext>
            </a:extLst>
          </p:cNvPr>
          <p:cNvGraphicFramePr>
            <a:graphicFrameLocks noChangeAspect="1"/>
          </p:cNvGraphicFramePr>
          <p:nvPr/>
        </p:nvGraphicFramePr>
        <p:xfrm>
          <a:off x="3276600" y="2570163"/>
          <a:ext cx="1600200" cy="546100"/>
        </p:xfrm>
        <a:graphic>
          <a:graphicData uri="http://schemas.openxmlformats.org/presentationml/2006/ole">
            <mc:AlternateContent xmlns:mc="http://schemas.openxmlformats.org/markup-compatibility/2006">
              <mc:Choice xmlns:v="urn:schemas-microsoft-com:vml" Requires="v">
                <p:oleObj name="Equation" r:id="rId3" imgW="13462000" imgH="4686300" progId="Equation.3">
                  <p:embed/>
                </p:oleObj>
              </mc:Choice>
              <mc:Fallback>
                <p:oleObj name="Equation" r:id="rId3" imgW="13462000" imgH="4686300" progId="Equation.3">
                  <p:embed/>
                  <p:pic>
                    <p:nvPicPr>
                      <p:cNvPr id="26627" name="Object 4">
                        <a:extLst>
                          <a:ext uri="{FF2B5EF4-FFF2-40B4-BE49-F238E27FC236}">
                            <a16:creationId xmlns:a16="http://schemas.microsoft.com/office/drawing/2014/main" id="{9E158137-0A1E-A644-8595-A88155E120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2570163"/>
                        <a:ext cx="1600200" cy="546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6628" name="Object 6">
            <a:extLst>
              <a:ext uri="{FF2B5EF4-FFF2-40B4-BE49-F238E27FC236}">
                <a16:creationId xmlns:a16="http://schemas.microsoft.com/office/drawing/2014/main" id="{C999E188-7226-4449-86B4-7FB99D29158E}"/>
              </a:ext>
            </a:extLst>
          </p:cNvPr>
          <p:cNvGraphicFramePr>
            <a:graphicFrameLocks noChangeAspect="1"/>
          </p:cNvGraphicFramePr>
          <p:nvPr/>
        </p:nvGraphicFramePr>
        <p:xfrm>
          <a:off x="2971800" y="3429000"/>
          <a:ext cx="2590800" cy="692150"/>
        </p:xfrm>
        <a:graphic>
          <a:graphicData uri="http://schemas.openxmlformats.org/presentationml/2006/ole">
            <mc:AlternateContent xmlns:mc="http://schemas.openxmlformats.org/markup-compatibility/2006">
              <mc:Choice xmlns:v="urn:schemas-microsoft-com:vml" Requires="v">
                <p:oleObj name="Equation" r:id="rId5" imgW="17551400" imgH="4978400" progId="Equation.3">
                  <p:embed/>
                </p:oleObj>
              </mc:Choice>
              <mc:Fallback>
                <p:oleObj name="Equation" r:id="rId5" imgW="17551400" imgH="4978400" progId="Equation.3">
                  <p:embed/>
                  <p:pic>
                    <p:nvPicPr>
                      <p:cNvPr id="26628" name="Object 6">
                        <a:extLst>
                          <a:ext uri="{FF2B5EF4-FFF2-40B4-BE49-F238E27FC236}">
                            <a16:creationId xmlns:a16="http://schemas.microsoft.com/office/drawing/2014/main" id="{C999E188-7226-4449-86B4-7FB99D2915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71800" y="3429000"/>
                        <a:ext cx="2590800" cy="692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ustDataLst>
      <p:tags r:id="rId1"/>
    </p:custData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7219E2EE-CB4A-1C4B-85AA-54655F576768}"/>
              </a:ext>
            </a:extLst>
          </p:cNvPr>
          <p:cNvSpPr>
            <a:spLocks noGrp="1"/>
          </p:cNvSpPr>
          <p:nvPr>
            <p:ph type="title"/>
          </p:nvPr>
        </p:nvSpPr>
        <p:spPr/>
        <p:txBody>
          <a:bodyPr/>
          <a:lstStyle/>
          <a:p>
            <a:pPr eaLnBrk="1" fontAlgn="auto" hangingPunct="1">
              <a:spcAft>
                <a:spcPts val="0"/>
              </a:spcAft>
              <a:defRPr/>
            </a:pPr>
            <a:endParaRPr lang="es-MX"/>
          </a:p>
        </p:txBody>
      </p:sp>
      <p:sp>
        <p:nvSpPr>
          <p:cNvPr id="27649" name="Rectangle 3">
            <a:extLst>
              <a:ext uri="{FF2B5EF4-FFF2-40B4-BE49-F238E27FC236}">
                <a16:creationId xmlns:a16="http://schemas.microsoft.com/office/drawing/2014/main" id="{29ECA26A-E831-F94C-9FEF-E5933F152A7C}"/>
              </a:ext>
            </a:extLst>
          </p:cNvPr>
          <p:cNvSpPr>
            <a:spLocks noGrp="1" noChangeArrowheads="1"/>
          </p:cNvSpPr>
          <p:nvPr>
            <p:ph idx="1"/>
          </p:nvPr>
        </p:nvSpPr>
        <p:spPr/>
        <p:txBody>
          <a:bodyPr anchor="t"/>
          <a:lstStyle/>
          <a:p>
            <a:pPr eaLnBrk="1" hangingPunct="1">
              <a:buFont typeface="Wingdings 2" pitchFamily="2" charset="2"/>
              <a:buNone/>
            </a:pPr>
            <a:r>
              <a:rPr lang="en-US" altLang="es-MX" dirty="0"/>
              <a:t>El </a:t>
            </a:r>
            <a:r>
              <a:rPr lang="en-US" altLang="es-MX" dirty="0" err="1"/>
              <a:t>modelo</a:t>
            </a:r>
            <a:r>
              <a:rPr lang="en-US" altLang="es-MX" dirty="0"/>
              <a:t> </a:t>
            </a:r>
            <a:r>
              <a:rPr lang="en-US" altLang="es-MX" dirty="0" err="1"/>
              <a:t>logístico</a:t>
            </a:r>
            <a:r>
              <a:rPr lang="en-US" altLang="es-MX" dirty="0"/>
              <a:t> </a:t>
            </a:r>
            <a:r>
              <a:rPr lang="en-US" altLang="es-MX" dirty="0" err="1"/>
              <a:t>puede</a:t>
            </a:r>
            <a:r>
              <a:rPr lang="en-US" altLang="es-MX" dirty="0"/>
              <a:t> ser </a:t>
            </a:r>
            <a:r>
              <a:rPr lang="en-US" altLang="es-MX" dirty="0" err="1"/>
              <a:t>escrito</a:t>
            </a:r>
            <a:r>
              <a:rPr lang="en-US" altLang="es-MX" dirty="0"/>
              <a:t>:</a:t>
            </a:r>
          </a:p>
          <a:p>
            <a:pPr eaLnBrk="1" hangingPunct="1">
              <a:buFont typeface="Wingdings 2" pitchFamily="2" charset="2"/>
              <a:buNone/>
            </a:pPr>
            <a:endParaRPr lang="en-US" altLang="es-MX" dirty="0"/>
          </a:p>
          <a:p>
            <a:pPr eaLnBrk="1" hangingPunct="1">
              <a:buFont typeface="Wingdings 2" pitchFamily="2" charset="2"/>
              <a:buNone/>
            </a:pPr>
            <a:endParaRPr lang="en-US" altLang="es-MX" dirty="0"/>
          </a:p>
          <a:p>
            <a:pPr eaLnBrk="1" hangingPunct="1">
              <a:buFont typeface="Wingdings 2" pitchFamily="2" charset="2"/>
              <a:buNone/>
            </a:pPr>
            <a:endParaRPr lang="en-US" altLang="es-MX" dirty="0"/>
          </a:p>
          <a:p>
            <a:pPr eaLnBrk="1" hangingPunct="1">
              <a:buFont typeface="Wingdings 2" pitchFamily="2" charset="2"/>
              <a:buNone/>
            </a:pPr>
            <a:r>
              <a:rPr lang="en-US" altLang="es-MX" dirty="0" err="1"/>
              <a:t>Esto</a:t>
            </a:r>
            <a:r>
              <a:rPr lang="en-US" altLang="es-MX" dirty="0"/>
              <a:t> </a:t>
            </a:r>
            <a:r>
              <a:rPr lang="en-US" altLang="es-MX" dirty="0" err="1"/>
              <a:t>implica</a:t>
            </a:r>
            <a:r>
              <a:rPr lang="en-US" altLang="es-MX" dirty="0"/>
              <a:t> que las </a:t>
            </a:r>
            <a:r>
              <a:rPr lang="en-US" altLang="es-MX" dirty="0" err="1"/>
              <a:t>probabilidades</a:t>
            </a:r>
            <a:r>
              <a:rPr lang="en-US" altLang="es-MX" dirty="0"/>
              <a:t> de </a:t>
            </a:r>
            <a:r>
              <a:rPr lang="en-US" altLang="es-MX" dirty="0" err="1"/>
              <a:t>éxito</a:t>
            </a:r>
            <a:r>
              <a:rPr lang="en-US" altLang="es-MX" dirty="0"/>
              <a:t> </a:t>
            </a:r>
            <a:r>
              <a:rPr lang="en-US" altLang="es-MX" dirty="0" err="1"/>
              <a:t>pueden</a:t>
            </a:r>
            <a:r>
              <a:rPr lang="en-US" altLang="es-MX" dirty="0"/>
              <a:t> </a:t>
            </a:r>
            <a:r>
              <a:rPr lang="en-US" altLang="es-MX" dirty="0" err="1"/>
              <a:t>expresarse</a:t>
            </a:r>
            <a:r>
              <a:rPr lang="en-US" altLang="es-MX" dirty="0"/>
              <a:t> </a:t>
            </a:r>
            <a:r>
              <a:rPr lang="en-US" altLang="es-MX" dirty="0" err="1"/>
              <a:t>como</a:t>
            </a:r>
            <a:endParaRPr lang="en-US" altLang="es-MX" dirty="0"/>
          </a:p>
        </p:txBody>
      </p:sp>
      <p:graphicFrame>
        <p:nvGraphicFramePr>
          <p:cNvPr id="27650" name="Object 4">
            <a:extLst>
              <a:ext uri="{FF2B5EF4-FFF2-40B4-BE49-F238E27FC236}">
                <a16:creationId xmlns:a16="http://schemas.microsoft.com/office/drawing/2014/main" id="{135318F5-C488-6E4A-AD1F-A24811A8DD7B}"/>
              </a:ext>
            </a:extLst>
          </p:cNvPr>
          <p:cNvGraphicFramePr>
            <a:graphicFrameLocks noChangeAspect="1"/>
          </p:cNvGraphicFramePr>
          <p:nvPr/>
        </p:nvGraphicFramePr>
        <p:xfrm>
          <a:off x="1562100" y="2476500"/>
          <a:ext cx="6019800" cy="1028700"/>
        </p:xfrm>
        <a:graphic>
          <a:graphicData uri="http://schemas.openxmlformats.org/presentationml/2006/ole">
            <mc:AlternateContent xmlns:mc="http://schemas.openxmlformats.org/markup-compatibility/2006">
              <mc:Choice xmlns:v="urn:schemas-microsoft-com:vml" Requires="v">
                <p:oleObj name="Equation" r:id="rId3" imgW="58801000" imgH="10528300" progId="Equation.3">
                  <p:embed/>
                </p:oleObj>
              </mc:Choice>
              <mc:Fallback>
                <p:oleObj name="Equation" r:id="rId3" imgW="58801000" imgH="10528300" progId="Equation.3">
                  <p:embed/>
                  <p:pic>
                    <p:nvPicPr>
                      <p:cNvPr id="27650" name="Object 4">
                        <a:extLst>
                          <a:ext uri="{FF2B5EF4-FFF2-40B4-BE49-F238E27FC236}">
                            <a16:creationId xmlns:a16="http://schemas.microsoft.com/office/drawing/2014/main" id="{135318F5-C488-6E4A-AD1F-A24811A8DD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2100" y="2476500"/>
                        <a:ext cx="6019800" cy="1028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7651" name="Object 6">
            <a:extLst>
              <a:ext uri="{FF2B5EF4-FFF2-40B4-BE49-F238E27FC236}">
                <a16:creationId xmlns:a16="http://schemas.microsoft.com/office/drawing/2014/main" id="{88D5981B-A6FA-6C49-BC4A-FCF3B526D434}"/>
              </a:ext>
            </a:extLst>
          </p:cNvPr>
          <p:cNvGraphicFramePr>
            <a:graphicFrameLocks noChangeAspect="1"/>
          </p:cNvGraphicFramePr>
          <p:nvPr/>
        </p:nvGraphicFramePr>
        <p:xfrm>
          <a:off x="4076700" y="4129088"/>
          <a:ext cx="2743200" cy="1047750"/>
        </p:xfrm>
        <a:graphic>
          <a:graphicData uri="http://schemas.openxmlformats.org/presentationml/2006/ole">
            <mc:AlternateContent xmlns:mc="http://schemas.openxmlformats.org/markup-compatibility/2006">
              <mc:Choice xmlns:v="urn:schemas-microsoft-com:vml" Requires="v">
                <p:oleObj name="Equation" r:id="rId5" imgW="21361400" imgH="9067800" progId="Equation.3">
                  <p:embed/>
                </p:oleObj>
              </mc:Choice>
              <mc:Fallback>
                <p:oleObj name="Equation" r:id="rId5" imgW="21361400" imgH="9067800" progId="Equation.3">
                  <p:embed/>
                  <p:pic>
                    <p:nvPicPr>
                      <p:cNvPr id="27651" name="Object 6">
                        <a:extLst>
                          <a:ext uri="{FF2B5EF4-FFF2-40B4-BE49-F238E27FC236}">
                            <a16:creationId xmlns:a16="http://schemas.microsoft.com/office/drawing/2014/main" id="{88D5981B-A6FA-6C49-BC4A-FCF3B526D4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76700" y="4129088"/>
                        <a:ext cx="2743200" cy="1047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7652" name="Text Box 8">
            <a:extLst>
              <a:ext uri="{FF2B5EF4-FFF2-40B4-BE49-F238E27FC236}">
                <a16:creationId xmlns:a16="http://schemas.microsoft.com/office/drawing/2014/main" id="{214F68CD-9E48-0C4C-B353-3339F5EF4275}"/>
              </a:ext>
            </a:extLst>
          </p:cNvPr>
          <p:cNvSpPr txBox="1">
            <a:spLocks noChangeArrowheads="1"/>
          </p:cNvSpPr>
          <p:nvPr/>
        </p:nvSpPr>
        <p:spPr bwMode="auto">
          <a:xfrm>
            <a:off x="336513" y="5528579"/>
            <a:ext cx="8772525"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s-MX" sz="2800" b="0" dirty="0" err="1">
                <a:latin typeface="Book Antiqua" panose="02040602050305030304" pitchFamily="18" charset="0"/>
              </a:rPr>
              <a:t>Esta</a:t>
            </a:r>
            <a:r>
              <a:rPr lang="en-US" altLang="es-MX" sz="2800" b="0" dirty="0">
                <a:latin typeface="Book Antiqua" panose="02040602050305030304" pitchFamily="18" charset="0"/>
              </a:rPr>
              <a:t> </a:t>
            </a:r>
            <a:r>
              <a:rPr lang="en-US" altLang="es-MX" sz="2800" b="0" dirty="0" err="1">
                <a:latin typeface="Book Antiqua" panose="02040602050305030304" pitchFamily="18" charset="0"/>
              </a:rPr>
              <a:t>relación</a:t>
            </a:r>
            <a:r>
              <a:rPr lang="en-US" altLang="es-MX" sz="2800" b="0" dirty="0">
                <a:latin typeface="Book Antiqua" panose="02040602050305030304" pitchFamily="18" charset="0"/>
              </a:rPr>
              <a:t> es la clave para </a:t>
            </a:r>
            <a:r>
              <a:rPr lang="en-US" altLang="es-MX" sz="2800" b="0" dirty="0" err="1">
                <a:latin typeface="Book Antiqua" panose="02040602050305030304" pitchFamily="18" charset="0"/>
              </a:rPr>
              <a:t>interpretar</a:t>
            </a:r>
            <a:r>
              <a:rPr lang="en-US" altLang="es-MX" sz="2800" b="0" dirty="0">
                <a:latin typeface="Book Antiqua" panose="02040602050305030304" pitchFamily="18" charset="0"/>
              </a:rPr>
              <a:t> </a:t>
            </a:r>
            <a:r>
              <a:rPr lang="en-US" altLang="es-MX" sz="2800" b="0" dirty="0" err="1">
                <a:latin typeface="Book Antiqua" panose="02040602050305030304" pitchFamily="18" charset="0"/>
              </a:rPr>
              <a:t>los</a:t>
            </a:r>
            <a:r>
              <a:rPr lang="en-US" altLang="es-MX" sz="2800" b="0" dirty="0">
                <a:latin typeface="Book Antiqua" panose="02040602050305030304" pitchFamily="18" charset="0"/>
              </a:rPr>
              <a:t> </a:t>
            </a:r>
            <a:r>
              <a:rPr lang="en-US" altLang="es-MX" sz="2800" b="0" dirty="0" err="1">
                <a:latin typeface="Book Antiqua" panose="02040602050305030304" pitchFamily="18" charset="0"/>
              </a:rPr>
              <a:t>coeficientes</a:t>
            </a:r>
            <a:r>
              <a:rPr lang="en-US" altLang="es-MX" sz="2800" b="0" dirty="0">
                <a:latin typeface="Book Antiqua" panose="02040602050305030304" pitchFamily="18" charset="0"/>
              </a:rPr>
              <a:t> </a:t>
            </a:r>
            <a:r>
              <a:rPr lang="en-US" altLang="es-MX" sz="2800" b="0" dirty="0" err="1">
                <a:latin typeface="Book Antiqua" panose="02040602050305030304" pitchFamily="18" charset="0"/>
              </a:rPr>
              <a:t>en</a:t>
            </a:r>
            <a:r>
              <a:rPr lang="en-US" altLang="es-MX" sz="2800" b="0" dirty="0">
                <a:latin typeface="Book Antiqua" panose="02040602050305030304" pitchFamily="18" charset="0"/>
              </a:rPr>
              <a:t> un </a:t>
            </a:r>
            <a:r>
              <a:rPr lang="en-US" altLang="es-MX" sz="2800" b="0" dirty="0" err="1">
                <a:latin typeface="Book Antiqua" panose="02040602050305030304" pitchFamily="18" charset="0"/>
              </a:rPr>
              <a:t>modelo</a:t>
            </a:r>
            <a:r>
              <a:rPr lang="en-US" altLang="es-MX" sz="2800" b="0" dirty="0">
                <a:latin typeface="Book Antiqua" panose="02040602050305030304" pitchFamily="18" charset="0"/>
              </a:rPr>
              <a:t> de </a:t>
            </a:r>
            <a:r>
              <a:rPr lang="en-US" altLang="es-MX" sz="2800" b="0" dirty="0" err="1">
                <a:latin typeface="Book Antiqua" panose="02040602050305030304" pitchFamily="18" charset="0"/>
              </a:rPr>
              <a:t>regresión</a:t>
            </a:r>
            <a:r>
              <a:rPr lang="en-US" altLang="es-MX" sz="2800" b="0" dirty="0">
                <a:latin typeface="Book Antiqua" panose="02040602050305030304" pitchFamily="18" charset="0"/>
              </a:rPr>
              <a:t> </a:t>
            </a:r>
            <a:r>
              <a:rPr lang="en-US" altLang="es-MX" sz="2800" b="0" dirty="0" err="1">
                <a:latin typeface="Book Antiqua" panose="02040602050305030304" pitchFamily="18" charset="0"/>
              </a:rPr>
              <a:t>logística</a:t>
            </a:r>
            <a:r>
              <a:rPr lang="en-US" altLang="es-MX" sz="2800" b="0" dirty="0">
                <a:latin typeface="Book Antiqua" panose="02040602050305030304" pitchFamily="18" charset="0"/>
              </a:rPr>
              <a:t>.</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4441A-34C8-D04A-91EA-F52E81180442}"/>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7E1FACA3-B285-574B-975F-58E70E9F03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7043" y="959140"/>
            <a:ext cx="6509914" cy="5041610"/>
          </a:xfrm>
        </p:spPr>
      </p:pic>
    </p:spTree>
    <p:extLst>
      <p:ext uri="{BB962C8B-B14F-4D97-AF65-F5344CB8AC3E}">
        <p14:creationId xmlns:p14="http://schemas.microsoft.com/office/powerpoint/2010/main" val="309936059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C13FFF-C7B1-5730-0FCC-3791BA5DA282}"/>
              </a:ext>
            </a:extLst>
          </p:cNvPr>
          <p:cNvSpPr>
            <a:spLocks noGrp="1"/>
          </p:cNvSpPr>
          <p:nvPr>
            <p:ph type="title"/>
          </p:nvPr>
        </p:nvSpPr>
        <p:spPr/>
        <p:txBody>
          <a:bodyPr/>
          <a:lstStyle/>
          <a:p>
            <a:r>
              <a:rPr lang="es-MX" dirty="0"/>
              <a:t>¿En qué está basada la regresión logística?</a:t>
            </a:r>
          </a:p>
        </p:txBody>
      </p:sp>
      <p:sp>
        <p:nvSpPr>
          <p:cNvPr id="3" name="Marcador de contenido 2">
            <a:extLst>
              <a:ext uri="{FF2B5EF4-FFF2-40B4-BE49-F238E27FC236}">
                <a16:creationId xmlns:a16="http://schemas.microsoft.com/office/drawing/2014/main" id="{4E43F30B-1D33-6457-9973-E3A924CD3001}"/>
              </a:ext>
            </a:extLst>
          </p:cNvPr>
          <p:cNvSpPr>
            <a:spLocks noGrp="1"/>
          </p:cNvSpPr>
          <p:nvPr>
            <p:ph idx="1"/>
          </p:nvPr>
        </p:nvSpPr>
        <p:spPr/>
        <p:txBody>
          <a:bodyPr>
            <a:normAutofit/>
          </a:bodyPr>
          <a:lstStyle/>
          <a:p>
            <a:r>
              <a:rPr lang="es-MX" dirty="0"/>
              <a:t>Debido a la naturaleza no lineal  se usar la estimación de máxima verosimilitud (EMV)</a:t>
            </a:r>
          </a:p>
          <a:p>
            <a:r>
              <a:rPr lang="es-MX" dirty="0"/>
              <a:t>Bajo los supuestos del modelo lineal cl.sico, el estimador de MCO es el estimador de máxima verosimilitud (condicional en las variables explicativas). </a:t>
            </a:r>
          </a:p>
          <a:p>
            <a:r>
              <a:rPr lang="es-MX" dirty="0"/>
              <a:t>Para estimar los modelos de </a:t>
            </a:r>
            <a:r>
              <a:rPr lang="es-MX" b="1" dirty="0"/>
              <a:t>variables dependientes limitadas</a:t>
            </a:r>
            <a:r>
              <a:rPr lang="es-MX" dirty="0"/>
              <a:t>, los métodos de máxima verosimilitud son indispensables. </a:t>
            </a:r>
          </a:p>
          <a:p>
            <a:endParaRPr lang="es-MX" dirty="0"/>
          </a:p>
        </p:txBody>
      </p:sp>
    </p:spTree>
    <p:extLst>
      <p:ext uri="{BB962C8B-B14F-4D97-AF65-F5344CB8AC3E}">
        <p14:creationId xmlns:p14="http://schemas.microsoft.com/office/powerpoint/2010/main" val="290996475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25D544-73D6-126C-ED52-2ECF13F8F28D}"/>
              </a:ext>
            </a:extLst>
          </p:cNvPr>
          <p:cNvSpPr>
            <a:spLocks noGrp="1"/>
          </p:cNvSpPr>
          <p:nvPr>
            <p:ph type="title"/>
          </p:nvPr>
        </p:nvSpPr>
        <p:spPr/>
        <p:txBody>
          <a:bodyPr/>
          <a:lstStyle/>
          <a:p>
            <a:r>
              <a:rPr lang="es-MX" dirty="0"/>
              <a:t>Estimadores de Máxima verosimilitud</a:t>
            </a:r>
          </a:p>
        </p:txBody>
      </p:sp>
      <p:sp>
        <p:nvSpPr>
          <p:cNvPr id="3" name="Marcador de contenido 2">
            <a:extLst>
              <a:ext uri="{FF2B5EF4-FFF2-40B4-BE49-F238E27FC236}">
                <a16:creationId xmlns:a16="http://schemas.microsoft.com/office/drawing/2014/main" id="{9711776F-A06F-E61A-6825-DDE91E7AF586}"/>
              </a:ext>
            </a:extLst>
          </p:cNvPr>
          <p:cNvSpPr>
            <a:spLocks noGrp="1"/>
          </p:cNvSpPr>
          <p:nvPr>
            <p:ph idx="1"/>
          </p:nvPr>
        </p:nvSpPr>
        <p:spPr/>
        <p:txBody>
          <a:bodyPr>
            <a:normAutofit fontScale="85000" lnSpcReduction="10000"/>
          </a:bodyPr>
          <a:lstStyle/>
          <a:p>
            <a:r>
              <a:rPr lang="es-MX" dirty="0"/>
              <a:t>La estimación de máxima verosimilitud (MLE) es una forma de estimar los parámetros del modelo subyacente utilizando un subconjunto del conjunto dado. </a:t>
            </a:r>
          </a:p>
          <a:p>
            <a:r>
              <a:rPr lang="es-MX" dirty="0"/>
              <a:t>Ejemplo un grupo tiene 50,000 personas. Obviamente, no podemos pasar por todos ellos para estimar nuestro modelo.  Así que elegimos un pequeño subconjunto de, digamos, 200 personas para construir nuestro modelo.  La MLE tomará este subconjunto y estimará los parámetros subyacentes que se ajustarán a todo el conjunto de datos (en nuestro caso, 50 000).</a:t>
            </a:r>
          </a:p>
          <a:p>
            <a:endParaRPr lang="es-MX" dirty="0"/>
          </a:p>
          <a:p>
            <a:r>
              <a:rPr lang="es-MX" dirty="0"/>
              <a:t>Para llegar a ese modelo, MLE se basa en una expresión matemática conocida como </a:t>
            </a:r>
            <a:r>
              <a:rPr lang="es-MX" b="1" dirty="0"/>
              <a:t>"función de verosimilitud</a:t>
            </a:r>
            <a:r>
              <a:rPr lang="es-MX" dirty="0"/>
              <a:t>". </a:t>
            </a:r>
          </a:p>
          <a:p>
            <a:r>
              <a:rPr lang="es-MX" dirty="0"/>
              <a:t>Esta es una función de los datos de la muestra. La verosimilitud de un conjunto de datos es la probabilidad de obtener ese conjunto particular de datos utilizando el modelo elegido. Este modelo es básicamente un modelo de distribución de probabilidad y esta expresión contiene los parámetros desconocidos del modelo. Los valores de estos parámetros que maximizan la verosimilitud de la muestra se conocen como "estimaciones de máxima verosimilitud</a:t>
            </a:r>
          </a:p>
        </p:txBody>
      </p:sp>
      <p:sp>
        <p:nvSpPr>
          <p:cNvPr id="4" name="CuadroTexto 3">
            <a:extLst>
              <a:ext uri="{FF2B5EF4-FFF2-40B4-BE49-F238E27FC236}">
                <a16:creationId xmlns:a16="http://schemas.microsoft.com/office/drawing/2014/main" id="{3896761A-A4E5-20EC-3D91-D7EDF77BE517}"/>
              </a:ext>
            </a:extLst>
          </p:cNvPr>
          <p:cNvSpPr txBox="1"/>
          <p:nvPr/>
        </p:nvSpPr>
        <p:spPr>
          <a:xfrm>
            <a:off x="1600200" y="6170526"/>
            <a:ext cx="7731604" cy="338554"/>
          </a:xfrm>
          <a:prstGeom prst="rect">
            <a:avLst/>
          </a:prstGeom>
          <a:noFill/>
        </p:spPr>
        <p:txBody>
          <a:bodyPr wrap="none" rtlCol="0">
            <a:spAutoFit/>
          </a:bodyPr>
          <a:lstStyle/>
          <a:p>
            <a:r>
              <a:rPr lang="es-MX" sz="1600" b="0" dirty="0">
                <a:latin typeface="Book Antiqua" panose="02040602050305030304" pitchFamily="18" charset="0"/>
                <a:hlinkClick r:id="rId3"/>
              </a:rPr>
              <a:t>What Is Maximum Likelihood Estimation? – Perpetual Enigma (prateekvjoshi.com)</a:t>
            </a:r>
            <a:endParaRPr lang="es-MX" sz="1600" b="0" dirty="0">
              <a:latin typeface="Book Antiqua" panose="02040602050305030304" pitchFamily="18" charset="0"/>
            </a:endParaRPr>
          </a:p>
        </p:txBody>
      </p:sp>
    </p:spTree>
    <p:extLst>
      <p:ext uri="{BB962C8B-B14F-4D97-AF65-F5344CB8AC3E}">
        <p14:creationId xmlns:p14="http://schemas.microsoft.com/office/powerpoint/2010/main" val="383688239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FCB54C-EA02-1A63-E583-4B32A54A86F9}"/>
              </a:ext>
            </a:extLst>
          </p:cNvPr>
          <p:cNvSpPr>
            <a:spLocks noGrp="1"/>
          </p:cNvSpPr>
          <p:nvPr>
            <p:ph type="title"/>
          </p:nvPr>
        </p:nvSpPr>
        <p:spPr/>
        <p:txBody>
          <a:bodyPr/>
          <a:lstStyle/>
          <a:p>
            <a:r>
              <a:rPr lang="es-MX" dirty="0"/>
              <a:t>Desventajas</a:t>
            </a:r>
          </a:p>
        </p:txBody>
      </p:sp>
      <p:sp>
        <p:nvSpPr>
          <p:cNvPr id="3" name="Marcador de contenido 2">
            <a:extLst>
              <a:ext uri="{FF2B5EF4-FFF2-40B4-BE49-F238E27FC236}">
                <a16:creationId xmlns:a16="http://schemas.microsoft.com/office/drawing/2014/main" id="{F6C5E6AC-C234-1884-E806-351EAE0558FE}"/>
              </a:ext>
            </a:extLst>
          </p:cNvPr>
          <p:cNvSpPr>
            <a:spLocks noGrp="1"/>
          </p:cNvSpPr>
          <p:nvPr>
            <p:ph idx="1"/>
          </p:nvPr>
        </p:nvSpPr>
        <p:spPr/>
        <p:txBody>
          <a:bodyPr/>
          <a:lstStyle/>
          <a:p>
            <a:r>
              <a:rPr lang="es-MX" dirty="0"/>
              <a:t>Solo hay un par de inconvenientes en los MLE, pero son importantes. </a:t>
            </a:r>
          </a:p>
          <a:p>
            <a:r>
              <a:rPr lang="es-MX" dirty="0"/>
              <a:t>Con muestras pequeñas, los MLE pueden no ser muy precisos e incluso pueden generar una línea que se encuentra por encima o por debajo de los puntos de datos</a:t>
            </a:r>
          </a:p>
          <a:p>
            <a:r>
              <a:rPr lang="es-MX" dirty="0"/>
              <a:t>Si tenemos un pequeño número de fallas (digamos de 5 a 10), los MLE pueden estar muy sesgados. ¡Este es el comportamiento esperado! A veces, la potencia de cálculo requerida puede ser alta. Si queremos calcular MLE, a menudo necesitaríamos un software especializado para resolver ecuaciones no lineales complejas. Dado que tenemos máquinas realmente poderosas en estos días, esto no es un gran problema.</a:t>
            </a:r>
          </a:p>
        </p:txBody>
      </p:sp>
      <p:sp>
        <p:nvSpPr>
          <p:cNvPr id="4" name="CuadroTexto 3">
            <a:extLst>
              <a:ext uri="{FF2B5EF4-FFF2-40B4-BE49-F238E27FC236}">
                <a16:creationId xmlns:a16="http://schemas.microsoft.com/office/drawing/2014/main" id="{F9889C76-BC4D-D57D-155A-EB590B48DA1B}"/>
              </a:ext>
            </a:extLst>
          </p:cNvPr>
          <p:cNvSpPr txBox="1"/>
          <p:nvPr/>
        </p:nvSpPr>
        <p:spPr>
          <a:xfrm>
            <a:off x="839340" y="6365423"/>
            <a:ext cx="7731604" cy="338554"/>
          </a:xfrm>
          <a:prstGeom prst="rect">
            <a:avLst/>
          </a:prstGeom>
          <a:noFill/>
        </p:spPr>
        <p:txBody>
          <a:bodyPr wrap="none" rtlCol="0">
            <a:spAutoFit/>
          </a:bodyPr>
          <a:lstStyle/>
          <a:p>
            <a:r>
              <a:rPr lang="es-MX" sz="1600" b="0" dirty="0">
                <a:latin typeface="Book Antiqua" panose="02040602050305030304" pitchFamily="18" charset="0"/>
                <a:hlinkClick r:id="rId2"/>
              </a:rPr>
              <a:t>What Is Maximum Likelihood Estimation? – Perpetual Enigma (prateekvjoshi.com)</a:t>
            </a:r>
            <a:endParaRPr lang="es-MX" sz="1600" b="0" dirty="0">
              <a:latin typeface="Book Antiqua" panose="02040602050305030304" pitchFamily="18" charset="0"/>
            </a:endParaRPr>
          </a:p>
        </p:txBody>
      </p:sp>
    </p:spTree>
    <p:extLst>
      <p:ext uri="{BB962C8B-B14F-4D97-AF65-F5344CB8AC3E}">
        <p14:creationId xmlns:p14="http://schemas.microsoft.com/office/powerpoint/2010/main" val="367453510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1B5606F3-34A3-A840-8FAF-B8B81FB70B5C}"/>
              </a:ext>
            </a:extLst>
          </p:cNvPr>
          <p:cNvSpPr>
            <a:spLocks noGrp="1" noChangeArrowheads="1"/>
          </p:cNvSpPr>
          <p:nvPr>
            <p:ph type="title"/>
          </p:nvPr>
        </p:nvSpPr>
        <p:spPr/>
        <p:txBody>
          <a:bodyPr/>
          <a:lstStyle/>
          <a:p>
            <a:pPr eaLnBrk="1" fontAlgn="auto" hangingPunct="1">
              <a:spcAft>
                <a:spcPts val="0"/>
              </a:spcAft>
              <a:defRPr/>
            </a:pPr>
            <a:r>
              <a:rPr lang="en-US" altLang="es-MX" dirty="0" err="1"/>
              <a:t>Supuestos</a:t>
            </a:r>
            <a:endParaRPr lang="en-US" altLang="es-MX" dirty="0"/>
          </a:p>
        </p:txBody>
      </p:sp>
      <p:sp>
        <p:nvSpPr>
          <p:cNvPr id="28674" name="Rectangle 3">
            <a:extLst>
              <a:ext uri="{FF2B5EF4-FFF2-40B4-BE49-F238E27FC236}">
                <a16:creationId xmlns:a16="http://schemas.microsoft.com/office/drawing/2014/main" id="{33C9F2D4-F084-1E4C-8634-C89456AA45FF}"/>
              </a:ext>
            </a:extLst>
          </p:cNvPr>
          <p:cNvSpPr>
            <a:spLocks noGrp="1" noChangeArrowheads="1"/>
          </p:cNvSpPr>
          <p:nvPr>
            <p:ph idx="1"/>
          </p:nvPr>
        </p:nvSpPr>
        <p:spPr/>
        <p:txBody>
          <a:bodyPr/>
          <a:lstStyle/>
          <a:p>
            <a:pPr lvl="1" eaLnBrk="1" hangingPunct="1"/>
            <a:r>
              <a:rPr lang="en-US" altLang="es-MX" sz="2000"/>
              <a:t>La única limitación "real" en la regresión logística es que el resultado debe ser discreto.</a:t>
            </a:r>
          </a:p>
          <a:p>
            <a:pPr lvl="1" eaLnBrk="1" hangingPunct="1"/>
            <a:r>
              <a:rPr lang="en-US" altLang="es-MX" sz="2000"/>
              <a:t>Relación de casos a variables: el uso de variables discretas requiere que haya suficientes respuestas en cada categoría dada</a:t>
            </a:r>
          </a:p>
          <a:p>
            <a:pPr lvl="1" eaLnBrk="1" hangingPunct="1"/>
            <a:r>
              <a:rPr lang="en-US" altLang="es-MX" sz="2000"/>
              <a:t>Si hay demasiadas celdas sin respuesta, las estimaciones de los parámetros y los errores estándar probablemente explotarán</a:t>
            </a:r>
          </a:p>
          <a:p>
            <a:pPr lvl="1" eaLnBrk="1" hangingPunct="1"/>
            <a:r>
              <a:rPr lang="en-US" altLang="es-MX" sz="2000"/>
              <a:t>También puede hacer que los grupos sean perfectamente separables (por ejemplo, multicolineales) lo que hará imposible la estimación de máxima probabilidad.</a:t>
            </a:r>
          </a:p>
        </p:txBody>
      </p:sp>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47E9B507-BF09-B54B-9CF1-2B821A8584EC}"/>
              </a:ext>
            </a:extLst>
          </p:cNvPr>
          <p:cNvSpPr>
            <a:spLocks noGrp="1" noChangeArrowheads="1"/>
          </p:cNvSpPr>
          <p:nvPr>
            <p:ph type="title"/>
          </p:nvPr>
        </p:nvSpPr>
        <p:spPr/>
        <p:txBody>
          <a:bodyPr/>
          <a:lstStyle/>
          <a:p>
            <a:pPr eaLnBrk="1" fontAlgn="auto" hangingPunct="1">
              <a:spcAft>
                <a:spcPts val="0"/>
              </a:spcAft>
              <a:defRPr/>
            </a:pPr>
            <a:r>
              <a:rPr lang="en-US" altLang="es-MX" dirty="0" err="1"/>
              <a:t>Supuestos</a:t>
            </a:r>
            <a:endParaRPr lang="en-US" altLang="es-MX" dirty="0"/>
          </a:p>
        </p:txBody>
      </p:sp>
      <p:sp>
        <p:nvSpPr>
          <p:cNvPr id="15363" name="Rectangle 3">
            <a:extLst>
              <a:ext uri="{FF2B5EF4-FFF2-40B4-BE49-F238E27FC236}">
                <a16:creationId xmlns:a16="http://schemas.microsoft.com/office/drawing/2014/main" id="{A3D97522-329C-1947-A3D3-2B378B06DC13}"/>
              </a:ext>
            </a:extLst>
          </p:cNvPr>
          <p:cNvSpPr>
            <a:spLocks noGrp="1" noChangeArrowheads="1"/>
          </p:cNvSpPr>
          <p:nvPr>
            <p:ph idx="1"/>
          </p:nvPr>
        </p:nvSpPr>
        <p:spPr/>
        <p:txBody>
          <a:bodyPr rtlCol="0">
            <a:normAutofit/>
          </a:bodyPr>
          <a:lstStyle/>
          <a:p>
            <a:pPr marL="609600" indent="-609600" eaLnBrk="1" fontAlgn="auto" hangingPunct="1">
              <a:buFont typeface="Wingdings 2" charset="2"/>
              <a:buChar char=""/>
              <a:defRPr/>
            </a:pPr>
            <a:r>
              <a:rPr lang="en-US" altLang="es-MX" dirty="0" err="1"/>
              <a:t>Linealidad</a:t>
            </a:r>
            <a:r>
              <a:rPr lang="en-US" altLang="es-MX" dirty="0"/>
              <a:t> </a:t>
            </a:r>
            <a:r>
              <a:rPr lang="en-US" altLang="es-MX" dirty="0" err="1"/>
              <a:t>en</a:t>
            </a:r>
            <a:r>
              <a:rPr lang="en-US" altLang="es-MX" dirty="0"/>
              <a:t> el logit: la </a:t>
            </a:r>
            <a:r>
              <a:rPr lang="en-US" altLang="es-MX" dirty="0" err="1"/>
              <a:t>ecuación</a:t>
            </a:r>
            <a:r>
              <a:rPr lang="en-US" altLang="es-MX" dirty="0"/>
              <a:t> de </a:t>
            </a:r>
            <a:r>
              <a:rPr lang="en-US" altLang="es-MX" dirty="0" err="1"/>
              <a:t>regresión</a:t>
            </a:r>
            <a:r>
              <a:rPr lang="en-US" altLang="es-MX" dirty="0"/>
              <a:t> </a:t>
            </a:r>
            <a:r>
              <a:rPr lang="en-US" altLang="es-MX" dirty="0" err="1"/>
              <a:t>debe</a:t>
            </a:r>
            <a:r>
              <a:rPr lang="en-US" altLang="es-MX" dirty="0"/>
              <a:t> </a:t>
            </a:r>
            <a:r>
              <a:rPr lang="en-US" altLang="es-MX" dirty="0" err="1"/>
              <a:t>tener</a:t>
            </a:r>
            <a:r>
              <a:rPr lang="en-US" altLang="es-MX" dirty="0"/>
              <a:t> </a:t>
            </a:r>
            <a:r>
              <a:rPr lang="en-US" altLang="es-MX" dirty="0" err="1"/>
              <a:t>una</a:t>
            </a:r>
            <a:r>
              <a:rPr lang="en-US" altLang="es-MX" dirty="0"/>
              <a:t> </a:t>
            </a:r>
            <a:r>
              <a:rPr lang="en-US" altLang="es-MX" dirty="0" err="1"/>
              <a:t>relación</a:t>
            </a:r>
            <a:r>
              <a:rPr lang="en-US" altLang="es-MX" dirty="0"/>
              <a:t> lineal con la forma logit de la VD. No se </a:t>
            </a:r>
            <a:r>
              <a:rPr lang="en-US" altLang="es-MX" dirty="0" err="1"/>
              <a:t>supone</a:t>
            </a:r>
            <a:r>
              <a:rPr lang="en-US" altLang="es-MX" dirty="0"/>
              <a:t> que </a:t>
            </a:r>
            <a:r>
              <a:rPr lang="en-US" altLang="es-MX" dirty="0" err="1"/>
              <a:t>los</a:t>
            </a:r>
            <a:r>
              <a:rPr lang="en-US" altLang="es-MX" dirty="0"/>
              <a:t> </a:t>
            </a:r>
            <a:r>
              <a:rPr lang="en-US" altLang="es-MX" dirty="0" err="1"/>
              <a:t>predictores</a:t>
            </a:r>
            <a:r>
              <a:rPr lang="en-US" altLang="es-MX" dirty="0"/>
              <a:t> </a:t>
            </a:r>
            <a:r>
              <a:rPr lang="en-US" altLang="es-MX" dirty="0" err="1"/>
              <a:t>estén</a:t>
            </a:r>
            <a:r>
              <a:rPr lang="en-US" altLang="es-MX" dirty="0"/>
              <a:t> </a:t>
            </a:r>
            <a:r>
              <a:rPr lang="en-US" altLang="es-MX" dirty="0" err="1"/>
              <a:t>relacionados</a:t>
            </a:r>
            <a:r>
              <a:rPr lang="en-US" altLang="es-MX" dirty="0"/>
              <a:t> </a:t>
            </a:r>
            <a:r>
              <a:rPr lang="en-US" altLang="es-MX" dirty="0" err="1"/>
              <a:t>linealmente</a:t>
            </a:r>
            <a:r>
              <a:rPr lang="en-US" altLang="es-MX" dirty="0"/>
              <a:t> entre </a:t>
            </a:r>
            <a:r>
              <a:rPr lang="en-US" altLang="es-MX" dirty="0" err="1"/>
              <a:t>sí</a:t>
            </a:r>
            <a:r>
              <a:rPr lang="en-US" altLang="es-MX" dirty="0"/>
              <a:t>..</a:t>
            </a:r>
          </a:p>
          <a:p>
            <a:pPr marL="306000" indent="-306000" eaLnBrk="1" fontAlgn="auto" hangingPunct="1">
              <a:buFont typeface="Wingdings 2" charset="2"/>
              <a:buChar char=""/>
              <a:defRPr/>
            </a:pPr>
            <a:r>
              <a:rPr lang="es-MX" dirty="0"/>
              <a:t>Ausencia de multicolinealidad.</a:t>
            </a:r>
          </a:p>
          <a:p>
            <a:pPr marL="306000" indent="-306000" eaLnBrk="1" fontAlgn="auto" hangingPunct="1">
              <a:buFont typeface="Wingdings 2" charset="2"/>
              <a:buChar char=""/>
              <a:defRPr/>
            </a:pPr>
            <a:r>
              <a:rPr lang="es-MX" dirty="0"/>
              <a:t>No hay valores atípicos</a:t>
            </a:r>
          </a:p>
          <a:p>
            <a:pPr marL="306000" indent="-306000" eaLnBrk="1" fontAlgn="auto" hangingPunct="1">
              <a:buFont typeface="Wingdings 2" charset="2"/>
              <a:buChar char=""/>
              <a:defRPr/>
            </a:pPr>
            <a:r>
              <a:rPr lang="es-MX" dirty="0"/>
              <a:t>Independencia de errores </a:t>
            </a:r>
          </a:p>
          <a:p>
            <a:pPr marL="630000" lvl="1" indent="-306000" eaLnBrk="1" fontAlgn="auto" hangingPunct="1">
              <a:buFont typeface="Wingdings 2" charset="2"/>
              <a:buChar char=""/>
              <a:defRPr/>
            </a:pPr>
            <a:r>
              <a:rPr lang="es-MX" dirty="0"/>
              <a:t>Si se  asume un diseño entre sujetos.</a:t>
            </a:r>
          </a:p>
          <a:p>
            <a:pPr marL="630000" lvl="1" indent="-306000" eaLnBrk="1" fontAlgn="auto" hangingPunct="1">
              <a:buFont typeface="Wingdings 2" charset="2"/>
              <a:buChar char=""/>
              <a:defRPr/>
            </a:pPr>
            <a:r>
              <a:rPr lang="es-MX" dirty="0"/>
              <a:t>Hay otras formas si el diseño está dentro de los sujetos.</a:t>
            </a:r>
          </a:p>
          <a:p>
            <a:pPr marL="609600" indent="-609600" eaLnBrk="1" fontAlgn="auto" hangingPunct="1">
              <a:buFont typeface="Wingdings 2" charset="2"/>
              <a:buChar char=""/>
              <a:defRPr/>
            </a:pPr>
            <a:endParaRPr lang="en-US" altLang="es-MX" dirty="0"/>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7AD0E6CB-F3AE-9D4B-B543-84618D3E1EE9}"/>
              </a:ext>
            </a:extLst>
          </p:cNvPr>
          <p:cNvSpPr>
            <a:spLocks noGrp="1" noChangeArrowheads="1"/>
          </p:cNvSpPr>
          <p:nvPr>
            <p:ph type="title"/>
          </p:nvPr>
        </p:nvSpPr>
        <p:spPr/>
        <p:txBody>
          <a:bodyPr/>
          <a:lstStyle/>
          <a:p>
            <a:pPr eaLnBrk="1" fontAlgn="auto" hangingPunct="1">
              <a:spcAft>
                <a:spcPts val="0"/>
              </a:spcAft>
              <a:defRPr/>
            </a:pPr>
            <a:r>
              <a:rPr lang="en-US" altLang="es-MX" dirty="0" err="1"/>
              <a:t>En</a:t>
            </a:r>
            <a:r>
              <a:rPr lang="en-US" altLang="es-MX" dirty="0"/>
              <a:t> </a:t>
            </a:r>
            <a:r>
              <a:rPr lang="en-US" altLang="es-MX" dirty="0" err="1"/>
              <a:t>pocas</a:t>
            </a:r>
            <a:r>
              <a:rPr lang="en-US" altLang="es-MX" dirty="0"/>
              <a:t> palabras</a:t>
            </a:r>
          </a:p>
        </p:txBody>
      </p:sp>
      <p:sp>
        <p:nvSpPr>
          <p:cNvPr id="74755" name="Rectangle 3">
            <a:extLst>
              <a:ext uri="{FF2B5EF4-FFF2-40B4-BE49-F238E27FC236}">
                <a16:creationId xmlns:a16="http://schemas.microsoft.com/office/drawing/2014/main" id="{0BDB88A0-2517-FC4D-8819-98271918DA64}"/>
              </a:ext>
            </a:extLst>
          </p:cNvPr>
          <p:cNvSpPr>
            <a:spLocks noGrp="1" noChangeArrowheads="1"/>
          </p:cNvSpPr>
          <p:nvPr>
            <p:ph idx="1"/>
          </p:nvPr>
        </p:nvSpPr>
        <p:spPr/>
        <p:txBody>
          <a:bodyPr rtlCol="0">
            <a:normAutofit/>
          </a:bodyPr>
          <a:lstStyle/>
          <a:p>
            <a:pPr marL="306000" indent="-306000" eaLnBrk="1" fontAlgn="auto" hangingPunct="1">
              <a:buFont typeface="Wingdings 2" charset="2"/>
              <a:buChar char=""/>
              <a:defRPr/>
            </a:pPr>
            <a:r>
              <a:rPr lang="en-US" altLang="es-MX" dirty="0" err="1"/>
              <a:t>En</a:t>
            </a:r>
            <a:r>
              <a:rPr lang="en-US" altLang="es-MX" dirty="0"/>
              <a:t> </a:t>
            </a:r>
            <a:r>
              <a:rPr lang="en-US" altLang="es-MX" dirty="0" err="1"/>
              <a:t>regresión</a:t>
            </a:r>
            <a:r>
              <a:rPr lang="en-US" altLang="es-MX" dirty="0"/>
              <a:t> </a:t>
            </a:r>
            <a:r>
              <a:rPr lang="en-US" altLang="es-MX" dirty="0" err="1"/>
              <a:t>logística</a:t>
            </a:r>
            <a:r>
              <a:rPr lang="en-US" altLang="es-MX" dirty="0"/>
              <a:t>, la </a:t>
            </a:r>
            <a:r>
              <a:rPr lang="en-US" altLang="es-MX" dirty="0" err="1"/>
              <a:t>respuesta</a:t>
            </a:r>
            <a:r>
              <a:rPr lang="en-US" altLang="es-MX" dirty="0"/>
              <a:t> (Y) </a:t>
            </a:r>
            <a:r>
              <a:rPr lang="en-US" altLang="es-MX" dirty="0" err="1"/>
              <a:t>es</a:t>
            </a:r>
            <a:r>
              <a:rPr lang="en-US" altLang="es-MX" dirty="0"/>
              <a:t> </a:t>
            </a:r>
            <a:r>
              <a:rPr lang="en-US" altLang="es-MX" dirty="0" err="1"/>
              <a:t>una</a:t>
            </a:r>
            <a:r>
              <a:rPr lang="en-US" altLang="es-MX" dirty="0"/>
              <a:t> variable </a:t>
            </a:r>
            <a:r>
              <a:rPr lang="en-US" altLang="es-MX" dirty="0" err="1"/>
              <a:t>categórica</a:t>
            </a:r>
            <a:r>
              <a:rPr lang="en-US" altLang="es-MX" dirty="0"/>
              <a:t> </a:t>
            </a:r>
            <a:r>
              <a:rPr lang="en-US" altLang="es-MX" dirty="0" err="1"/>
              <a:t>dicotómica</a:t>
            </a:r>
            <a:r>
              <a:rPr lang="en-US" altLang="es-MX" dirty="0"/>
              <a:t>.</a:t>
            </a:r>
          </a:p>
          <a:p>
            <a:pPr marL="306000" indent="-306000" eaLnBrk="1" fontAlgn="auto" hangingPunct="1">
              <a:buFont typeface="Wingdings 2" charset="2"/>
              <a:buChar char=""/>
              <a:defRPr/>
            </a:pPr>
            <a:r>
              <a:rPr lang="en-US" altLang="es-MX" dirty="0"/>
              <a:t>Las </a:t>
            </a:r>
            <a:r>
              <a:rPr lang="en-US" altLang="es-MX" dirty="0" err="1"/>
              <a:t>estimaciones</a:t>
            </a:r>
            <a:r>
              <a:rPr lang="en-US" altLang="es-MX" dirty="0"/>
              <a:t> de </a:t>
            </a:r>
            <a:r>
              <a:rPr lang="en-US" altLang="es-MX" dirty="0" err="1"/>
              <a:t>los</a:t>
            </a:r>
            <a:r>
              <a:rPr lang="en-US" altLang="es-MX" dirty="0"/>
              <a:t> </a:t>
            </a:r>
            <a:r>
              <a:rPr lang="en-US" altLang="es-MX" dirty="0" err="1"/>
              <a:t>parámetros</a:t>
            </a:r>
            <a:r>
              <a:rPr lang="en-US" altLang="es-MX" dirty="0"/>
              <a:t> </a:t>
            </a:r>
            <a:r>
              <a:rPr lang="en-US" altLang="es-MX" dirty="0" err="1"/>
              <a:t>dan</a:t>
            </a:r>
            <a:r>
              <a:rPr lang="en-US" altLang="es-MX" dirty="0"/>
              <a:t> la </a:t>
            </a:r>
            <a:r>
              <a:rPr lang="en-US" altLang="es-MX" dirty="0" err="1"/>
              <a:t>razón</a:t>
            </a:r>
            <a:r>
              <a:rPr lang="en-US" altLang="es-MX" dirty="0"/>
              <a:t> de </a:t>
            </a:r>
            <a:r>
              <a:rPr lang="en-US" altLang="es-MX" dirty="0" err="1"/>
              <a:t>probabilidades</a:t>
            </a:r>
            <a:r>
              <a:rPr lang="en-US" altLang="es-MX" dirty="0"/>
              <a:t> </a:t>
            </a:r>
            <a:r>
              <a:rPr lang="en-US" altLang="es-MX" dirty="0" err="1"/>
              <a:t>asociadas</a:t>
            </a:r>
            <a:r>
              <a:rPr lang="en-US" altLang="es-MX" dirty="0"/>
              <a:t> a las variables </a:t>
            </a:r>
            <a:r>
              <a:rPr lang="en-US" altLang="es-MX" dirty="0" err="1"/>
              <a:t>en</a:t>
            </a:r>
            <a:r>
              <a:rPr lang="en-US" altLang="es-MX" dirty="0"/>
              <a:t> el </a:t>
            </a:r>
            <a:r>
              <a:rPr lang="en-US" altLang="es-MX" dirty="0" err="1"/>
              <a:t>modelo</a:t>
            </a:r>
            <a:r>
              <a:rPr lang="en-US" altLang="es-MX" dirty="0"/>
              <a:t>.</a:t>
            </a:r>
          </a:p>
          <a:p>
            <a:pPr marL="306000" indent="-306000" eaLnBrk="1" fontAlgn="auto" hangingPunct="1">
              <a:buFont typeface="Wingdings 2" charset="2"/>
              <a:buChar char=""/>
              <a:defRPr/>
            </a:pPr>
            <a:r>
              <a:rPr lang="en-US" altLang="es-MX" dirty="0" err="1"/>
              <a:t>Estos</a:t>
            </a:r>
            <a:r>
              <a:rPr lang="en-US" altLang="es-MX" dirty="0"/>
              <a:t> odds ratios se </a:t>
            </a:r>
            <a:r>
              <a:rPr lang="en-US" altLang="es-MX" dirty="0" err="1"/>
              <a:t>ajustan</a:t>
            </a:r>
            <a:r>
              <a:rPr lang="en-US" altLang="es-MX" dirty="0"/>
              <a:t> para las </a:t>
            </a:r>
            <a:r>
              <a:rPr lang="en-US" altLang="es-MX" dirty="0" err="1"/>
              <a:t>otras</a:t>
            </a:r>
            <a:r>
              <a:rPr lang="en-US" altLang="es-MX" dirty="0"/>
              <a:t> variables </a:t>
            </a:r>
            <a:r>
              <a:rPr lang="en-US" altLang="es-MX" dirty="0" err="1"/>
              <a:t>en</a:t>
            </a:r>
            <a:r>
              <a:rPr lang="en-US" altLang="es-MX" dirty="0"/>
              <a:t> el </a:t>
            </a:r>
            <a:r>
              <a:rPr lang="en-US" altLang="es-MX" dirty="0" err="1"/>
              <a:t>modelo</a:t>
            </a:r>
            <a:r>
              <a:rPr lang="en-US" altLang="es-MX" dirty="0"/>
              <a:t>.</a:t>
            </a:r>
          </a:p>
          <a:p>
            <a:pPr marL="306000" indent="-306000" eaLnBrk="1" fontAlgn="auto" hangingPunct="1">
              <a:buFont typeface="Wingdings 2" charset="2"/>
              <a:buChar char=""/>
              <a:defRPr/>
            </a:pPr>
            <a:r>
              <a:rPr lang="en-US" altLang="es-MX" dirty="0" err="1"/>
              <a:t>También</a:t>
            </a:r>
            <a:r>
              <a:rPr lang="en-US" altLang="es-MX" dirty="0"/>
              <a:t> se </a:t>
            </a:r>
            <a:r>
              <a:rPr lang="en-US" altLang="es-MX" dirty="0" err="1"/>
              <a:t>puede</a:t>
            </a:r>
            <a:r>
              <a:rPr lang="en-US" altLang="es-MX" dirty="0"/>
              <a:t> </a:t>
            </a:r>
            <a:r>
              <a:rPr lang="en-US" altLang="es-MX" dirty="0" err="1"/>
              <a:t>calcular</a:t>
            </a:r>
            <a:r>
              <a:rPr lang="en-US" altLang="es-MX" dirty="0"/>
              <a:t> P (Y | X) </a:t>
            </a:r>
            <a:r>
              <a:rPr lang="en-US" altLang="es-MX" dirty="0" err="1"/>
              <a:t>si</a:t>
            </a:r>
            <a:r>
              <a:rPr lang="en-US" altLang="es-MX" dirty="0"/>
              <a:t> </a:t>
            </a:r>
            <a:r>
              <a:rPr lang="en-US" altLang="es-MX" dirty="0" err="1"/>
              <a:t>eso</a:t>
            </a:r>
            <a:r>
              <a:rPr lang="en-US" altLang="es-MX" dirty="0"/>
              <a:t> </a:t>
            </a:r>
            <a:r>
              <a:rPr lang="en-US" altLang="es-MX" dirty="0" err="1"/>
              <a:t>es</a:t>
            </a:r>
            <a:r>
              <a:rPr lang="en-US" altLang="es-MX" dirty="0"/>
              <a:t> de </a:t>
            </a:r>
            <a:r>
              <a:rPr lang="en-US" altLang="es-MX" dirty="0" err="1"/>
              <a:t>interés</a:t>
            </a:r>
            <a:r>
              <a:rPr lang="en-US" altLang="es-MX" dirty="0"/>
              <a:t>, </a:t>
            </a:r>
            <a:r>
              <a:rPr lang="en-US" altLang="es-MX" dirty="0" err="1"/>
              <a:t>por</a:t>
            </a:r>
            <a:r>
              <a:rPr lang="en-US" altLang="es-MX" dirty="0"/>
              <a:t> </a:t>
            </a:r>
            <a:r>
              <a:rPr lang="en-US" altLang="es-MX" dirty="0" err="1"/>
              <a:t>ejemplo</a:t>
            </a:r>
            <a:r>
              <a:rPr lang="en-US" altLang="es-MX" dirty="0"/>
              <a:t>. Dado la </a:t>
            </a:r>
            <a:r>
              <a:rPr lang="en-US" altLang="es-MX" dirty="0" err="1"/>
              <a:t>condición</a:t>
            </a:r>
            <a:r>
              <a:rPr lang="en-US" altLang="es-MX" dirty="0"/>
              <a:t> de </a:t>
            </a:r>
            <a:r>
              <a:rPr lang="en-US" altLang="es-MX" dirty="0" err="1"/>
              <a:t>pobreza</a:t>
            </a:r>
            <a:r>
              <a:rPr lang="en-US" altLang="es-MX" dirty="0"/>
              <a:t> y </a:t>
            </a:r>
            <a:r>
              <a:rPr lang="en-US" altLang="es-MX" dirty="0" err="1"/>
              <a:t>otro</a:t>
            </a:r>
            <a:r>
              <a:rPr lang="en-US" altLang="es-MX" dirty="0"/>
              <a:t> resto de </a:t>
            </a:r>
            <a:r>
              <a:rPr lang="en-US" altLang="es-MX" dirty="0" err="1"/>
              <a:t>vars</a:t>
            </a:r>
            <a:r>
              <a:rPr lang="en-US" altLang="es-MX" dirty="0"/>
              <a:t>, ¿</a:t>
            </a:r>
            <a:r>
              <a:rPr lang="en-US" altLang="es-MX" dirty="0" err="1"/>
              <a:t>cuál</a:t>
            </a:r>
            <a:r>
              <a:rPr lang="en-US" altLang="es-MX" dirty="0"/>
              <a:t> </a:t>
            </a:r>
            <a:r>
              <a:rPr lang="en-US" altLang="es-MX" dirty="0" err="1"/>
              <a:t>es</a:t>
            </a:r>
            <a:r>
              <a:rPr lang="en-US" altLang="es-MX" dirty="0"/>
              <a:t> la </a:t>
            </a:r>
            <a:r>
              <a:rPr lang="en-US" altLang="es-MX" dirty="0" err="1"/>
              <a:t>probabilidad</a:t>
            </a:r>
            <a:r>
              <a:rPr lang="en-US" altLang="es-MX" dirty="0"/>
              <a:t> </a:t>
            </a:r>
            <a:r>
              <a:rPr lang="en-US" altLang="es-MX" dirty="0" err="1"/>
              <a:t>estimada</a:t>
            </a:r>
            <a:r>
              <a:rPr lang="en-US" altLang="es-MX" dirty="0"/>
              <a:t> de </a:t>
            </a:r>
            <a:r>
              <a:rPr lang="en-US" altLang="es-MX" dirty="0" err="1"/>
              <a:t>tener</a:t>
            </a:r>
            <a:r>
              <a:rPr lang="en-US" altLang="es-MX" dirty="0"/>
              <a:t> que se vote </a:t>
            </a:r>
            <a:r>
              <a:rPr lang="en-US" altLang="es-MX" dirty="0" err="1"/>
              <a:t>por</a:t>
            </a:r>
            <a:r>
              <a:rPr lang="en-US" altLang="es-MX" dirty="0"/>
              <a:t> </a:t>
            </a:r>
            <a:r>
              <a:rPr lang="en-US" altLang="es-MX" dirty="0" err="1"/>
              <a:t>cierto</a:t>
            </a:r>
            <a:r>
              <a:rPr lang="en-US" altLang="es-MX" dirty="0"/>
              <a:t> </a:t>
            </a:r>
            <a:r>
              <a:rPr lang="en-US" altLang="es-MX" dirty="0" err="1"/>
              <a:t>candidato</a:t>
            </a:r>
            <a:r>
              <a:rPr lang="en-US" altLang="es-MX" dirty="0"/>
              <a:t>?</a:t>
            </a:r>
          </a:p>
          <a:p>
            <a:pPr marL="0" indent="0" eaLnBrk="1" fontAlgn="auto" hangingPunct="1">
              <a:buFont typeface="Wingdings 2" charset="2"/>
              <a:buNone/>
              <a:defRPr/>
            </a:pPr>
            <a:endParaRPr lang="en-US" altLang="es-MX" dirty="0"/>
          </a:p>
        </p:txBody>
      </p:sp>
    </p:spTree>
    <p:custDataLst>
      <p:tags r:id="rId1"/>
    </p:custData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3BB194-8C39-9725-29B5-69EF8019E584}"/>
              </a:ext>
            </a:extLst>
          </p:cNvPr>
          <p:cNvSpPr>
            <a:spLocks noGrp="1"/>
          </p:cNvSpPr>
          <p:nvPr>
            <p:ph type="title"/>
          </p:nvPr>
        </p:nvSpPr>
        <p:spPr/>
        <p:txBody>
          <a:bodyPr/>
          <a:lstStyle/>
          <a:p>
            <a:r>
              <a:rPr lang="es-MX" dirty="0"/>
              <a:t>Ajuste: La prueva de Razón de Verosimilitud </a:t>
            </a:r>
          </a:p>
        </p:txBody>
      </p:sp>
      <p:sp>
        <p:nvSpPr>
          <p:cNvPr id="3" name="Marcador de contenido 2">
            <a:extLst>
              <a:ext uri="{FF2B5EF4-FFF2-40B4-BE49-F238E27FC236}">
                <a16:creationId xmlns:a16="http://schemas.microsoft.com/office/drawing/2014/main" id="{EF1FFC0A-CA4B-5D1B-7D93-2697FBBD5541}"/>
              </a:ext>
            </a:extLst>
          </p:cNvPr>
          <p:cNvSpPr>
            <a:spLocks noGrp="1"/>
          </p:cNvSpPr>
          <p:nvPr>
            <p:ph idx="1"/>
          </p:nvPr>
        </p:nvSpPr>
        <p:spPr/>
        <p:txBody>
          <a:bodyPr>
            <a:normAutofit fontScale="92500" lnSpcReduction="20000"/>
          </a:bodyPr>
          <a:lstStyle/>
          <a:p>
            <a:r>
              <a:rPr lang="es-MX" dirty="0"/>
              <a:t>La lógica de la prueba F, se puede comparar con modelos menos restrictivos o bien, con un modelo nulo (sin covariables)</a:t>
            </a:r>
          </a:p>
          <a:p>
            <a:r>
              <a:rPr lang="es-MX" dirty="0"/>
              <a:t>La prueba RV o LR-test está basada en la diferencia en las funciones de log-verosimilitud para los modelos restringido y no restringido. La idea es la siguiente.</a:t>
            </a:r>
          </a:p>
          <a:p>
            <a:r>
              <a:rPr lang="es-MX" dirty="0"/>
              <a:t>Dado que la estimación de máxima verosimilitud (EMV o MLE) maximiza la función de log-verosimilitud, omitir variables por lo genera ocasiona una log-verosimilitud menor, o al menos no mayor. </a:t>
            </a:r>
          </a:p>
          <a:p>
            <a:r>
              <a:rPr lang="es-MX" dirty="0"/>
              <a:t>La cuestión es si la disminución de la log-verosimilitud es lo bastante grande para concluir que las variables omitidasson importantes. </a:t>
            </a:r>
          </a:p>
          <a:p>
            <a:r>
              <a:rPr lang="es-MX" dirty="0"/>
              <a:t>Se puede tomar esta decisi.n una vez que se tiene un estad.stico de prueba y un conjunto de valores críticos.</a:t>
            </a:r>
          </a:p>
          <a:p>
            <a:r>
              <a:rPr lang="es-MX" dirty="0"/>
              <a:t>El estadístico de razón de verosimilitudes es dos veces la diferencia en las log-verosimilitudes:</a:t>
            </a:r>
          </a:p>
          <a:p>
            <a:endParaRPr lang="es-MX" dirty="0"/>
          </a:p>
        </p:txBody>
      </p:sp>
      <p:pic>
        <p:nvPicPr>
          <p:cNvPr id="6" name="Imagen 5">
            <a:extLst>
              <a:ext uri="{FF2B5EF4-FFF2-40B4-BE49-F238E27FC236}">
                <a16:creationId xmlns:a16="http://schemas.microsoft.com/office/drawing/2014/main" id="{1152971A-3446-BBF7-4A45-48E9CE227920}"/>
              </a:ext>
            </a:extLst>
          </p:cNvPr>
          <p:cNvPicPr>
            <a:picLocks noChangeAspect="1"/>
          </p:cNvPicPr>
          <p:nvPr/>
        </p:nvPicPr>
        <p:blipFill>
          <a:blip r:embed="rId2"/>
          <a:stretch>
            <a:fillRect/>
          </a:stretch>
        </p:blipFill>
        <p:spPr>
          <a:xfrm>
            <a:off x="152400" y="5087198"/>
            <a:ext cx="9144000" cy="1143000"/>
          </a:xfrm>
          <a:prstGeom prst="rect">
            <a:avLst/>
          </a:prstGeom>
        </p:spPr>
      </p:pic>
    </p:spTree>
    <p:extLst>
      <p:ext uri="{BB962C8B-B14F-4D97-AF65-F5344CB8AC3E}">
        <p14:creationId xmlns:p14="http://schemas.microsoft.com/office/powerpoint/2010/main" val="322780646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7B48A7-AAB3-48F3-992F-A72182FE1AA9}"/>
              </a:ext>
            </a:extLst>
          </p:cNvPr>
          <p:cNvSpPr>
            <a:spLocks noGrp="1"/>
          </p:cNvSpPr>
          <p:nvPr>
            <p:ph type="title"/>
          </p:nvPr>
        </p:nvSpPr>
        <p:spPr/>
        <p:txBody>
          <a:bodyPr/>
          <a:lstStyle/>
          <a:p>
            <a:r>
              <a:rPr lang="es-MX" dirty="0"/>
              <a:t>Versión multivariada</a:t>
            </a:r>
          </a:p>
        </p:txBody>
      </p:sp>
      <p:pic>
        <p:nvPicPr>
          <p:cNvPr id="4" name="Marcador de contenido 3">
            <a:extLst>
              <a:ext uri="{FF2B5EF4-FFF2-40B4-BE49-F238E27FC236}">
                <a16:creationId xmlns:a16="http://schemas.microsoft.com/office/drawing/2014/main" id="{0F15D82A-7CE9-DE05-8230-A7222A07A203}"/>
              </a:ext>
            </a:extLst>
          </p:cNvPr>
          <p:cNvPicPr>
            <a:picLocks noGrp="1" noChangeAspect="1"/>
          </p:cNvPicPr>
          <p:nvPr>
            <p:ph idx="1"/>
          </p:nvPr>
        </p:nvPicPr>
        <p:blipFill>
          <a:blip r:embed="rId2"/>
          <a:stretch>
            <a:fillRect/>
          </a:stretch>
        </p:blipFill>
        <p:spPr>
          <a:xfrm>
            <a:off x="2144540" y="2227263"/>
            <a:ext cx="4862858" cy="3632200"/>
          </a:xfrm>
          <a:prstGeom prst="rect">
            <a:avLst/>
          </a:prstGeom>
        </p:spPr>
      </p:pic>
    </p:spTree>
    <p:extLst>
      <p:ext uri="{BB962C8B-B14F-4D97-AF65-F5344CB8AC3E}">
        <p14:creationId xmlns:p14="http://schemas.microsoft.com/office/powerpoint/2010/main" val="5128276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9FB1EE-038A-2075-F7FA-701A6DBA9CA2}"/>
              </a:ext>
            </a:extLst>
          </p:cNvPr>
          <p:cNvSpPr>
            <a:spLocks noGrp="1"/>
          </p:cNvSpPr>
          <p:nvPr>
            <p:ph type="title"/>
          </p:nvPr>
        </p:nvSpPr>
        <p:spPr/>
        <p:txBody>
          <a:bodyPr/>
          <a:lstStyle/>
          <a:p>
            <a:r>
              <a:rPr lang="es-MX" dirty="0"/>
              <a:t>Ajuste: Prueba de Hosmer and Lemeshov</a:t>
            </a:r>
          </a:p>
        </p:txBody>
      </p:sp>
      <p:pic>
        <p:nvPicPr>
          <p:cNvPr id="4" name="Marcador de contenido 3">
            <a:extLst>
              <a:ext uri="{FF2B5EF4-FFF2-40B4-BE49-F238E27FC236}">
                <a16:creationId xmlns:a16="http://schemas.microsoft.com/office/drawing/2014/main" id="{F6F1250E-1B99-497B-B410-729846DFD037}"/>
              </a:ext>
            </a:extLst>
          </p:cNvPr>
          <p:cNvPicPr>
            <a:picLocks noGrp="1" noChangeAspect="1"/>
          </p:cNvPicPr>
          <p:nvPr>
            <p:ph idx="1"/>
          </p:nvPr>
        </p:nvPicPr>
        <p:blipFill>
          <a:blip r:embed="rId2"/>
          <a:stretch>
            <a:fillRect/>
          </a:stretch>
        </p:blipFill>
        <p:spPr>
          <a:xfrm>
            <a:off x="581025" y="2792389"/>
            <a:ext cx="7989888" cy="2501947"/>
          </a:xfrm>
          <a:prstGeom prst="rect">
            <a:avLst/>
          </a:prstGeom>
        </p:spPr>
      </p:pic>
    </p:spTree>
    <p:extLst>
      <p:ext uri="{BB962C8B-B14F-4D97-AF65-F5344CB8AC3E}">
        <p14:creationId xmlns:p14="http://schemas.microsoft.com/office/powerpoint/2010/main" val="5197943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3BB194-8C39-9725-29B5-69EF8019E584}"/>
              </a:ext>
            </a:extLst>
          </p:cNvPr>
          <p:cNvSpPr>
            <a:spLocks noGrp="1"/>
          </p:cNvSpPr>
          <p:nvPr>
            <p:ph type="title"/>
          </p:nvPr>
        </p:nvSpPr>
        <p:spPr/>
        <p:txBody>
          <a:bodyPr/>
          <a:lstStyle/>
          <a:p>
            <a:r>
              <a:rPr lang="es-MX" dirty="0"/>
              <a:t>Ajuste: La prueva de Razón de Verosimilitud </a:t>
            </a:r>
          </a:p>
        </p:txBody>
      </p:sp>
      <p:sp>
        <p:nvSpPr>
          <p:cNvPr id="3" name="Marcador de contenido 2">
            <a:extLst>
              <a:ext uri="{FF2B5EF4-FFF2-40B4-BE49-F238E27FC236}">
                <a16:creationId xmlns:a16="http://schemas.microsoft.com/office/drawing/2014/main" id="{EF1FFC0A-CA4B-5D1B-7D93-2697FBBD5541}"/>
              </a:ext>
            </a:extLst>
          </p:cNvPr>
          <p:cNvSpPr>
            <a:spLocks noGrp="1"/>
          </p:cNvSpPr>
          <p:nvPr>
            <p:ph idx="1"/>
          </p:nvPr>
        </p:nvSpPr>
        <p:spPr/>
        <p:txBody>
          <a:bodyPr>
            <a:normAutofit/>
          </a:bodyPr>
          <a:lstStyle/>
          <a:p>
            <a:r>
              <a:rPr lang="es-MX" dirty="0"/>
              <a:t>donde  Lnr es el valor de la log-verosimilitud para el modelo no restringido y Lr es el valor d la log-verosimilitud para el modelo restringido. Debido a que Lnr &gt;)Lr, RV es no negativa y suele ser estrictamente positiva. </a:t>
            </a:r>
          </a:p>
          <a:p>
            <a:r>
              <a:rPr lang="es-MX" dirty="0"/>
              <a:t>Al calcular el estadistico RV para modelos de respuesta binaria, es importante saber que la función de log-verosimilitud siempre es un número negativo. </a:t>
            </a:r>
          </a:p>
          <a:p>
            <a:r>
              <a:rPr lang="es-MX" dirty="0"/>
              <a:t>La multiplicación por dos en es necesaria de manera que RV tenga una distribución ji-cuadrada aproximada bajo H0. </a:t>
            </a:r>
          </a:p>
          <a:p>
            <a:endParaRPr lang="es-MX" dirty="0"/>
          </a:p>
        </p:txBody>
      </p:sp>
      <p:pic>
        <p:nvPicPr>
          <p:cNvPr id="6" name="Imagen 5">
            <a:extLst>
              <a:ext uri="{FF2B5EF4-FFF2-40B4-BE49-F238E27FC236}">
                <a16:creationId xmlns:a16="http://schemas.microsoft.com/office/drawing/2014/main" id="{1152971A-3446-BBF7-4A45-48E9CE227920}"/>
              </a:ext>
            </a:extLst>
          </p:cNvPr>
          <p:cNvPicPr>
            <a:picLocks noChangeAspect="1"/>
          </p:cNvPicPr>
          <p:nvPr/>
        </p:nvPicPr>
        <p:blipFill>
          <a:blip r:embed="rId2"/>
          <a:stretch>
            <a:fillRect/>
          </a:stretch>
        </p:blipFill>
        <p:spPr>
          <a:xfrm>
            <a:off x="152400" y="5087198"/>
            <a:ext cx="9144000" cy="1143000"/>
          </a:xfrm>
          <a:prstGeom prst="rect">
            <a:avLst/>
          </a:prstGeom>
        </p:spPr>
      </p:pic>
    </p:spTree>
    <p:extLst>
      <p:ext uri="{BB962C8B-B14F-4D97-AF65-F5344CB8AC3E}">
        <p14:creationId xmlns:p14="http://schemas.microsoft.com/office/powerpoint/2010/main" val="389131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2"/>
          <p:cNvSpPr>
            <a:spLocks noGrp="1" noChangeArrowheads="1"/>
          </p:cNvSpPr>
          <p:nvPr>
            <p:ph type="title"/>
          </p:nvPr>
        </p:nvSpPr>
        <p:spPr>
          <a:xfrm>
            <a:off x="275359" y="959081"/>
            <a:ext cx="5314950" cy="914400"/>
          </a:xfrm>
          <a:noFill/>
          <a:ln/>
          <a:extLst>
            <a:ext uri="{AF507438-7753-43E0-B8FC-AC1667EBCBE1}">
              <a14:hiddenEffects xmlns:a14="http://schemas.microsoft.com/office/drawing/2010/main">
                <a:effectLst>
                  <a:outerShdw dist="107763" dir="2700000" algn="ctr" rotWithShape="0">
                    <a:srgbClr val="969696">
                      <a:alpha val="50000"/>
                    </a:srgbClr>
                  </a:outerShdw>
                </a:effectLst>
              </a14:hiddenEffects>
            </a:ext>
          </a:extLst>
        </p:spPr>
        <p:txBody>
          <a:bodyPr>
            <a:normAutofit/>
          </a:bodyPr>
          <a:lstStyle/>
          <a:p>
            <a:r>
              <a:rPr lang="en-US" sz="2700" dirty="0"/>
              <a:t>El error </a:t>
            </a:r>
            <a:r>
              <a:rPr lang="en-US" sz="2700" dirty="0" err="1"/>
              <a:t>aleatorio</a:t>
            </a:r>
            <a:endParaRPr lang="en-US" sz="2700" i="1" dirty="0"/>
          </a:p>
        </p:txBody>
      </p:sp>
      <p:sp>
        <p:nvSpPr>
          <p:cNvPr id="291844" name="Rectangle 4"/>
          <p:cNvSpPr>
            <a:spLocks noGrp="1" noChangeArrowheads="1"/>
          </p:cNvSpPr>
          <p:nvPr>
            <p:ph idx="1"/>
          </p:nvPr>
        </p:nvSpPr>
        <p:spPr>
          <a:xfrm>
            <a:off x="452005" y="2322368"/>
            <a:ext cx="6172200" cy="3338282"/>
          </a:xfrm>
        </p:spPr>
        <p:txBody>
          <a:bodyPr anchor="t">
            <a:normAutofit/>
          </a:bodyPr>
          <a:lstStyle/>
          <a:p>
            <a:pPr>
              <a:spcBef>
                <a:spcPct val="0"/>
              </a:spcBef>
            </a:pPr>
            <a:r>
              <a:rPr lang="en-US" sz="2100" dirty="0"/>
              <a:t>La </a:t>
            </a:r>
            <a:r>
              <a:rPr lang="en-US" sz="2100" dirty="0" err="1"/>
              <a:t>línea</a:t>
            </a:r>
            <a:r>
              <a:rPr lang="en-US" sz="2100" dirty="0"/>
              <a:t> de medias que </a:t>
            </a:r>
            <a:r>
              <a:rPr lang="en-US" sz="2100" dirty="0" err="1"/>
              <a:t>viene</a:t>
            </a:r>
            <a:r>
              <a:rPr lang="en-US" sz="2100" dirty="0"/>
              <a:t> de ,</a:t>
            </a:r>
            <a:r>
              <a:rPr lang="en-US" sz="2100" b="1" i="1" dirty="0">
                <a:solidFill>
                  <a:srgbClr val="333333"/>
                </a:solidFill>
                <a:effectLst>
                  <a:outerShdw blurRad="38100" dist="38100" dir="2700000" algn="tl">
                    <a:srgbClr val="C0C0C0"/>
                  </a:outerShdw>
                </a:effectLst>
              </a:rPr>
              <a:t>E(y) = </a:t>
            </a:r>
            <a:r>
              <a:rPr lang="en-US" sz="2100" b="1" dirty="0">
                <a:solidFill>
                  <a:srgbClr val="333333"/>
                </a:solidFill>
                <a:effectLst>
                  <a:outerShdw blurRad="38100" dist="38100" dir="2700000" algn="tl">
                    <a:srgbClr val="C0C0C0"/>
                  </a:outerShdw>
                </a:effectLst>
                <a:latin typeface="Symbol" panose="05050102010706020507" pitchFamily="18" charset="2"/>
              </a:rPr>
              <a:t>a + </a:t>
            </a:r>
            <a:r>
              <a:rPr lang="en-US" sz="2100" b="1" dirty="0" err="1">
                <a:solidFill>
                  <a:srgbClr val="333333"/>
                </a:solidFill>
                <a:effectLst>
                  <a:outerShdw blurRad="38100" dist="38100" dir="2700000" algn="tl">
                    <a:srgbClr val="C0C0C0"/>
                  </a:outerShdw>
                </a:effectLst>
                <a:latin typeface="Symbol" panose="05050102010706020507" pitchFamily="18" charset="2"/>
              </a:rPr>
              <a:t>b</a:t>
            </a:r>
            <a:r>
              <a:rPr lang="en-US" sz="2100" b="1" i="1" dirty="0" err="1">
                <a:solidFill>
                  <a:srgbClr val="333333"/>
                </a:solidFill>
                <a:effectLst>
                  <a:outerShdw blurRad="38100" dist="38100" dir="2700000" algn="tl">
                    <a:srgbClr val="C0C0C0"/>
                  </a:outerShdw>
                </a:effectLst>
              </a:rPr>
              <a:t>x</a:t>
            </a:r>
            <a:r>
              <a:rPr lang="en-US" sz="2100" i="1" dirty="0">
                <a:solidFill>
                  <a:srgbClr val="333333"/>
                </a:solidFill>
                <a:effectLst>
                  <a:outerShdw blurRad="38100" dist="38100" dir="2700000" algn="tl">
                    <a:srgbClr val="C0C0C0"/>
                  </a:outerShdw>
                </a:effectLst>
              </a:rPr>
              <a:t> ,</a:t>
            </a:r>
            <a:r>
              <a:rPr lang="en-US" sz="2100" dirty="0"/>
              <a:t> describes el valor </a:t>
            </a:r>
            <a:r>
              <a:rPr lang="en-US" sz="2100" dirty="0" err="1"/>
              <a:t>promedio</a:t>
            </a:r>
            <a:r>
              <a:rPr lang="en-US" sz="2100" dirty="0"/>
              <a:t> de </a:t>
            </a:r>
            <a:r>
              <a:rPr lang="en-US" sz="2100" dirty="0" err="1"/>
              <a:t>cualquier</a:t>
            </a:r>
            <a:r>
              <a:rPr lang="en-US" sz="2100" dirty="0"/>
              <a:t> valor para </a:t>
            </a:r>
            <a:r>
              <a:rPr lang="en-US" sz="2100" i="1" dirty="0"/>
              <a:t>y</a:t>
            </a:r>
            <a:r>
              <a:rPr lang="en-US" sz="2100" dirty="0"/>
              <a:t> y para </a:t>
            </a:r>
            <a:r>
              <a:rPr lang="en-US" sz="2100" dirty="0" err="1"/>
              <a:t>cualquier</a:t>
            </a:r>
            <a:r>
              <a:rPr lang="en-US" sz="2100" dirty="0"/>
              <a:t> valor </a:t>
            </a:r>
            <a:r>
              <a:rPr lang="en-US" sz="2100" dirty="0" err="1"/>
              <a:t>fijo</a:t>
            </a:r>
            <a:r>
              <a:rPr lang="en-US" sz="2100" dirty="0"/>
              <a:t> de </a:t>
            </a:r>
            <a:r>
              <a:rPr lang="en-US" sz="2100" i="1" dirty="0"/>
              <a:t>x. </a:t>
            </a:r>
          </a:p>
          <a:p>
            <a:pPr>
              <a:spcBef>
                <a:spcPct val="0"/>
              </a:spcBef>
            </a:pPr>
            <a:r>
              <a:rPr lang="en-US" sz="2100" dirty="0"/>
              <a:t>La </a:t>
            </a:r>
            <a:r>
              <a:rPr lang="en-US" sz="2100" dirty="0" err="1"/>
              <a:t>población</a:t>
            </a:r>
            <a:r>
              <a:rPr lang="en-US" sz="2100" dirty="0"/>
              <a:t> de </a:t>
            </a:r>
            <a:r>
              <a:rPr lang="en-US" sz="2100" dirty="0" err="1"/>
              <a:t>mediciones</a:t>
            </a:r>
            <a:r>
              <a:rPr lang="en-US" sz="2100" dirty="0"/>
              <a:t> se genera </a:t>
            </a:r>
            <a:r>
              <a:rPr lang="en-US" sz="2100" dirty="0" err="1"/>
              <a:t>cuando</a:t>
            </a:r>
            <a:r>
              <a:rPr lang="en-US" sz="2100" dirty="0"/>
              <a:t> "y" se </a:t>
            </a:r>
            <a:r>
              <a:rPr lang="en-US" sz="2100" dirty="0" err="1"/>
              <a:t>desvía</a:t>
            </a:r>
            <a:r>
              <a:rPr lang="en-US" sz="2100" dirty="0"/>
              <a:t> de la </a:t>
            </a:r>
            <a:r>
              <a:rPr lang="en-US" sz="2100" dirty="0" err="1"/>
              <a:t>línea</a:t>
            </a:r>
            <a:r>
              <a:rPr lang="en-US" sz="2100" dirty="0"/>
              <a:t> de </a:t>
            </a:r>
            <a:r>
              <a:rPr lang="en-US" sz="2100" dirty="0" err="1"/>
              <a:t>población</a:t>
            </a:r>
            <a:r>
              <a:rPr lang="en-US" sz="2100" dirty="0"/>
              <a:t> </a:t>
            </a:r>
            <a:r>
              <a:rPr lang="en-US" sz="2100" dirty="0" err="1"/>
              <a:t>por</a:t>
            </a:r>
            <a:r>
              <a:rPr lang="en-US" sz="2100" dirty="0"/>
              <a:t> "</a:t>
            </a:r>
            <a:r>
              <a:rPr lang="en-US" sz="2100" dirty="0">
                <a:latin typeface="Symbol" pitchFamily="2" charset="2"/>
              </a:rPr>
              <a:t>e</a:t>
            </a:r>
            <a:r>
              <a:rPr lang="en-US" sz="2100" dirty="0"/>
              <a:t>". </a:t>
            </a:r>
            <a:r>
              <a:rPr lang="en-US" sz="2100" dirty="0" err="1"/>
              <a:t>Estimamos</a:t>
            </a:r>
            <a:r>
              <a:rPr lang="en-US" sz="2100" dirty="0"/>
              <a:t> "</a:t>
            </a:r>
            <a:r>
              <a:rPr lang="en-US" sz="2100" dirty="0">
                <a:latin typeface="Symbol" pitchFamily="2" charset="2"/>
              </a:rPr>
              <a:t>a</a:t>
            </a:r>
            <a:r>
              <a:rPr lang="en-US" sz="2100" dirty="0"/>
              <a:t>" y "</a:t>
            </a:r>
            <a:r>
              <a:rPr lang="en-US" sz="2100" dirty="0">
                <a:latin typeface="Symbol" pitchFamily="2" charset="2"/>
              </a:rPr>
              <a:t>b</a:t>
            </a:r>
            <a:r>
              <a:rPr lang="en-US" sz="2100" dirty="0"/>
              <a:t>" </a:t>
            </a:r>
            <a:r>
              <a:rPr lang="en-US" sz="2100" dirty="0" err="1"/>
              <a:t>usando</a:t>
            </a:r>
            <a:r>
              <a:rPr lang="en-US" sz="2100" dirty="0"/>
              <a:t> </a:t>
            </a:r>
            <a:r>
              <a:rPr lang="en-US" sz="2100" dirty="0" err="1"/>
              <a:t>información</a:t>
            </a:r>
            <a:r>
              <a:rPr lang="en-US" sz="2100" dirty="0"/>
              <a:t> </a:t>
            </a:r>
            <a:r>
              <a:rPr lang="en-US" sz="2100" dirty="0" err="1"/>
              <a:t>muestral</a:t>
            </a:r>
            <a:r>
              <a:rPr lang="en-US" sz="2100" dirty="0"/>
              <a:t>.</a:t>
            </a:r>
          </a:p>
        </p:txBody>
      </p:sp>
      <p:grpSp>
        <p:nvGrpSpPr>
          <p:cNvPr id="291862" name="Group 22"/>
          <p:cNvGrpSpPr>
            <a:grpSpLocks/>
          </p:cNvGrpSpPr>
          <p:nvPr/>
        </p:nvGrpSpPr>
        <p:grpSpPr bwMode="auto">
          <a:xfrm>
            <a:off x="5590309" y="4343400"/>
            <a:ext cx="2848148" cy="1914323"/>
            <a:chOff x="2352" y="1920"/>
            <a:chExt cx="2880" cy="2160"/>
          </a:xfrm>
        </p:grpSpPr>
        <p:sp>
          <p:nvSpPr>
            <p:cNvPr id="291850" name="Rectangle 10"/>
            <p:cNvSpPr>
              <a:spLocks noChangeArrowheads="1"/>
            </p:cNvSpPr>
            <p:nvPr/>
          </p:nvSpPr>
          <p:spPr bwMode="auto">
            <a:xfrm>
              <a:off x="2352" y="1920"/>
              <a:ext cx="2880" cy="2160"/>
            </a:xfrm>
            <a:prstGeom prst="rect">
              <a:avLst/>
            </a:prstGeom>
            <a:solidFill>
              <a:srgbClr val="F4ECC6"/>
            </a:solidFill>
            <a:ln w="28575">
              <a:solidFill>
                <a:schemeClr val="accent2"/>
              </a:solidFill>
              <a:miter lim="800000"/>
              <a:headEnd/>
              <a:tailEnd/>
            </a:ln>
            <a:effectLst>
              <a:outerShdw dist="107763" dir="2700000" algn="ctr" rotWithShape="0">
                <a:schemeClr val="bg2"/>
              </a:outerShdw>
            </a:effectLst>
          </p:spPr>
          <p:txBody>
            <a:bodyPr wrap="none" anchor="ctr"/>
            <a:lstStyle/>
            <a:p>
              <a:endParaRPr lang="es-MX" sz="1800"/>
            </a:p>
          </p:txBody>
        </p:sp>
        <p:pic>
          <p:nvPicPr>
            <p:cNvPr id="291861" name="Picture 21" descr="12-3"/>
            <p:cNvPicPr>
              <a:picLocks noChangeAspect="1" noChangeArrowheads="1"/>
            </p:cNvPicPr>
            <p:nvPr/>
          </p:nvPicPr>
          <p:blipFill>
            <a:blip r:embed="rId2" cstate="print">
              <a:extLst>
                <a:ext uri="{28A0092B-C50C-407E-A947-70E740481C1C}">
                  <a14:useLocalDpi xmlns:a14="http://schemas.microsoft.com/office/drawing/2010/main" val="0"/>
                </a:ext>
              </a:extLst>
            </a:blip>
            <a:srcRect l="30293"/>
            <a:stretch>
              <a:fillRect/>
            </a:stretch>
          </p:blipFill>
          <p:spPr bwMode="auto">
            <a:xfrm>
              <a:off x="2472" y="2004"/>
              <a:ext cx="2656" cy="1998"/>
            </a:xfrm>
            <a:prstGeom prst="rect">
              <a:avLst/>
            </a:prstGeom>
            <a:solidFill>
              <a:srgbClr val="F4ECC6"/>
            </a:solidFill>
            <a:ln>
              <a:noFill/>
            </a:ln>
            <a:extLst>
              <a:ext uri="{91240B29-F687-4F45-9708-019B960494DF}">
                <a14:hiddenLine xmlns:a14="http://schemas.microsoft.com/office/drawing/2010/main" w="9525">
                  <a:solidFill>
                    <a:schemeClr val="accent2"/>
                  </a:solidFill>
                  <a:miter lim="800000"/>
                  <a:headEnd/>
                  <a:tailEnd/>
                </a14:hiddenLine>
              </a:ext>
            </a:extLst>
          </p:spPr>
        </p:pic>
      </p:grpSp>
      <p:grpSp>
        <p:nvGrpSpPr>
          <p:cNvPr id="291867" name="Group 27"/>
          <p:cNvGrpSpPr>
            <a:grpSpLocks/>
          </p:cNvGrpSpPr>
          <p:nvPr/>
        </p:nvGrpSpPr>
        <p:grpSpPr bwMode="auto">
          <a:xfrm>
            <a:off x="6915150" y="1028700"/>
            <a:ext cx="914400" cy="914400"/>
            <a:chOff x="4608" y="0"/>
            <a:chExt cx="960" cy="960"/>
          </a:xfrm>
        </p:grpSpPr>
        <p:sp>
          <p:nvSpPr>
            <p:cNvPr id="291868" name="Rectangle 28"/>
            <p:cNvSpPr>
              <a:spLocks noChangeArrowheads="1"/>
            </p:cNvSpPr>
            <p:nvPr/>
          </p:nvSpPr>
          <p:spPr bwMode="auto">
            <a:xfrm>
              <a:off x="4608" y="0"/>
              <a:ext cx="960" cy="960"/>
            </a:xfrm>
            <a:prstGeom prst="rect">
              <a:avLst/>
            </a:prstGeom>
            <a:solidFill>
              <a:srgbClr val="F4ECC6"/>
            </a:solidFill>
            <a:ln w="28575">
              <a:solidFill>
                <a:srgbClr val="33996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sz="1800"/>
            </a:p>
          </p:txBody>
        </p:sp>
        <p:pic>
          <p:nvPicPr>
            <p:cNvPr id="291869" name="Picture 29" descr="pl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6" y="36"/>
              <a:ext cx="864" cy="840"/>
            </a:xfrm>
            <a:prstGeom prst="rect">
              <a:avLst/>
            </a:prstGeom>
            <a:solidFill>
              <a:srgbClr val="F4ECC6"/>
            </a:solidFill>
            <a:ln>
              <a:noFill/>
            </a:ln>
            <a:extLst>
              <a:ext uri="{91240B29-F687-4F45-9708-019B960494DF}">
                <a14:hiddenLine xmlns:a14="http://schemas.microsoft.com/office/drawing/2010/main" w="28575">
                  <a:solidFill>
                    <a:srgbClr val="339966"/>
                  </a:solidFill>
                  <a:miter lim="800000"/>
                  <a:headEnd/>
                  <a:tailEnd/>
                </a14:hiddenLine>
              </a:ext>
            </a:extLst>
          </p:spPr>
        </p:pic>
      </p:grpSp>
    </p:spTree>
    <p:extLst>
      <p:ext uri="{BB962C8B-B14F-4D97-AF65-F5344CB8AC3E}">
        <p14:creationId xmlns:p14="http://schemas.microsoft.com/office/powerpoint/2010/main" val="1321263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5D7E7-B72F-1778-1DCA-4C93735AFF06}"/>
              </a:ext>
            </a:extLst>
          </p:cNvPr>
          <p:cNvSpPr>
            <a:spLocks noGrp="1"/>
          </p:cNvSpPr>
          <p:nvPr>
            <p:ph type="title"/>
          </p:nvPr>
        </p:nvSpPr>
        <p:spPr/>
        <p:txBody>
          <a:bodyPr/>
          <a:lstStyle/>
          <a:p>
            <a:r>
              <a:rPr lang="es-MX" dirty="0"/>
              <a:t>Ajuste: Criterios de información</a:t>
            </a:r>
          </a:p>
        </p:txBody>
      </p:sp>
      <p:sp>
        <p:nvSpPr>
          <p:cNvPr id="3" name="Marcador de contenido 2">
            <a:extLst>
              <a:ext uri="{FF2B5EF4-FFF2-40B4-BE49-F238E27FC236}">
                <a16:creationId xmlns:a16="http://schemas.microsoft.com/office/drawing/2014/main" id="{4D7280D9-0D8C-8280-F85B-15487DD5B750}"/>
              </a:ext>
            </a:extLst>
          </p:cNvPr>
          <p:cNvSpPr>
            <a:spLocks noGrp="1"/>
          </p:cNvSpPr>
          <p:nvPr>
            <p:ph idx="1"/>
          </p:nvPr>
        </p:nvSpPr>
        <p:spPr/>
        <p:txBody>
          <a:bodyPr>
            <a:normAutofit fontScale="92500"/>
          </a:bodyPr>
          <a:lstStyle/>
          <a:p>
            <a:r>
              <a:rPr lang="es-MX" dirty="0"/>
              <a:t>El criterio de información de Akaike (AIC) es una medida de la calidad relativa de un modelo estadístico, para un conjunto dado de datos. Como tal, el AIC proporciona un medio para la selección del modelo.</a:t>
            </a:r>
          </a:p>
          <a:p>
            <a:r>
              <a:rPr lang="es-MX" dirty="0"/>
              <a:t>AIC maneja un </a:t>
            </a:r>
            <a:r>
              <a:rPr lang="es-MX" i="1" dirty="0"/>
              <a:t>trade-off</a:t>
            </a:r>
            <a:r>
              <a:rPr lang="es-MX" dirty="0"/>
              <a:t> entre la bondad de ajuste del modelo y la complejidad del modelo. Se basa en la </a:t>
            </a:r>
            <a:r>
              <a:rPr lang="es-MX" i="1" dirty="0"/>
              <a:t>entropía de información</a:t>
            </a:r>
            <a:r>
              <a:rPr lang="es-MX" dirty="0"/>
              <a:t>: se ofrece una estimación relativa de la información perdida cuando se utiliza un modelo determinado para representar el proceso que genera los datos.</a:t>
            </a:r>
          </a:p>
          <a:p>
            <a:r>
              <a:rPr lang="es-MX" dirty="0"/>
              <a:t>AIC no proporciona una prueba de un modelo en el sentido de probar una hipótesis nula, es decir AIC no puede decir nada acerca de la calidad del modelo en un sentido absoluto. Si todos los modelos candidatos encajan mal, AIC no dará ningún aviso de ello.</a:t>
            </a:r>
          </a:p>
          <a:p>
            <a:pPr marL="0" indent="0">
              <a:buNone/>
            </a:pPr>
            <a:br>
              <a:rPr lang="es-MX" dirty="0"/>
            </a:br>
            <a:endParaRPr lang="es-MX" dirty="0"/>
          </a:p>
        </p:txBody>
      </p:sp>
    </p:spTree>
    <p:extLst>
      <p:ext uri="{BB962C8B-B14F-4D97-AF65-F5344CB8AC3E}">
        <p14:creationId xmlns:p14="http://schemas.microsoft.com/office/powerpoint/2010/main" val="36199073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5D7E7-B72F-1778-1DCA-4C93735AFF06}"/>
              </a:ext>
            </a:extLst>
          </p:cNvPr>
          <p:cNvSpPr>
            <a:spLocks noGrp="1"/>
          </p:cNvSpPr>
          <p:nvPr>
            <p:ph type="title"/>
          </p:nvPr>
        </p:nvSpPr>
        <p:spPr/>
        <p:txBody>
          <a:bodyPr/>
          <a:lstStyle/>
          <a:p>
            <a:r>
              <a:rPr lang="es-MX" dirty="0"/>
              <a:t>Ajuste: Criterios de información</a:t>
            </a:r>
          </a:p>
        </p:txBody>
      </p:sp>
      <p:sp>
        <p:nvSpPr>
          <p:cNvPr id="3" name="Marcador de contenido 2">
            <a:extLst>
              <a:ext uri="{FF2B5EF4-FFF2-40B4-BE49-F238E27FC236}">
                <a16:creationId xmlns:a16="http://schemas.microsoft.com/office/drawing/2014/main" id="{4D7280D9-0D8C-8280-F85B-15487DD5B750}"/>
              </a:ext>
            </a:extLst>
          </p:cNvPr>
          <p:cNvSpPr>
            <a:spLocks noGrp="1"/>
          </p:cNvSpPr>
          <p:nvPr>
            <p:ph idx="1"/>
          </p:nvPr>
        </p:nvSpPr>
        <p:spPr/>
        <p:txBody>
          <a:bodyPr>
            <a:normAutofit/>
          </a:bodyPr>
          <a:lstStyle/>
          <a:p>
            <a:r>
              <a:rPr lang="es-MX" dirty="0"/>
              <a:t>En estadística, el criterio de información bayesiano (BIC) o el más general criterio de Schwarz (SBC también, SBIC) es un criterio para la selección de modelos entre un conjunto finito de modelos. Se basa, en parte, de la función de probabilidad y que está estrechamente relacionado con el Criterio de Información de Akaike (AIC).</a:t>
            </a:r>
          </a:p>
          <a:p>
            <a:r>
              <a:rPr lang="es-MX" dirty="0"/>
              <a:t>Cuando el ajuste de modelos, es posible aumentar la probabilidad mediante la adición de parámetros, pero si lo hace puede resultar en sobreajuste. Tanto el BIC y AIC resuelven este problema mediante la introducción de un término de penalización para el número de parámetros en el modelo, el término de penalización es mayor en el BIC que en el AIC.</a:t>
            </a:r>
          </a:p>
          <a:p>
            <a:endParaRPr lang="es-MX" dirty="0"/>
          </a:p>
        </p:txBody>
      </p:sp>
    </p:spTree>
    <p:extLst>
      <p:ext uri="{BB962C8B-B14F-4D97-AF65-F5344CB8AC3E}">
        <p14:creationId xmlns:p14="http://schemas.microsoft.com/office/powerpoint/2010/main" val="386537103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A20239-D25F-B119-FF84-E1CBEF5F4B41}"/>
              </a:ext>
            </a:extLst>
          </p:cNvPr>
          <p:cNvSpPr>
            <a:spLocks noGrp="1"/>
          </p:cNvSpPr>
          <p:nvPr>
            <p:ph type="title"/>
          </p:nvPr>
        </p:nvSpPr>
        <p:spPr/>
        <p:txBody>
          <a:bodyPr/>
          <a:lstStyle/>
          <a:p>
            <a:r>
              <a:rPr lang="es-MX" dirty="0"/>
              <a:t>Ajuste: Seudo r</a:t>
            </a:r>
            <a:r>
              <a:rPr lang="es-MX" baseline="30000" dirty="0"/>
              <a:t>2</a:t>
            </a:r>
          </a:p>
        </p:txBody>
      </p:sp>
      <p:pic>
        <p:nvPicPr>
          <p:cNvPr id="4" name="Marcador de contenido 3">
            <a:extLst>
              <a:ext uri="{FF2B5EF4-FFF2-40B4-BE49-F238E27FC236}">
                <a16:creationId xmlns:a16="http://schemas.microsoft.com/office/drawing/2014/main" id="{CC0DE83F-C3F1-0526-43F6-9D32D223F12E}"/>
              </a:ext>
            </a:extLst>
          </p:cNvPr>
          <p:cNvPicPr>
            <a:picLocks noGrp="1" noChangeAspect="1"/>
          </p:cNvPicPr>
          <p:nvPr>
            <p:ph idx="1"/>
          </p:nvPr>
        </p:nvPicPr>
        <p:blipFill>
          <a:blip r:embed="rId2"/>
          <a:stretch>
            <a:fillRect/>
          </a:stretch>
        </p:blipFill>
        <p:spPr>
          <a:xfrm>
            <a:off x="577056" y="2293065"/>
            <a:ext cx="7989888" cy="2777200"/>
          </a:xfrm>
          <a:prstGeom prst="rect">
            <a:avLst/>
          </a:prstGeom>
        </p:spPr>
      </p:pic>
    </p:spTree>
    <p:extLst>
      <p:ext uri="{BB962C8B-B14F-4D97-AF65-F5344CB8AC3E}">
        <p14:creationId xmlns:p14="http://schemas.microsoft.com/office/powerpoint/2010/main" val="377406300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A20239-D25F-B119-FF84-E1CBEF5F4B41}"/>
              </a:ext>
            </a:extLst>
          </p:cNvPr>
          <p:cNvSpPr>
            <a:spLocks noGrp="1"/>
          </p:cNvSpPr>
          <p:nvPr>
            <p:ph type="title"/>
          </p:nvPr>
        </p:nvSpPr>
        <p:spPr/>
        <p:txBody>
          <a:bodyPr/>
          <a:lstStyle/>
          <a:p>
            <a:r>
              <a:rPr lang="es-MX" dirty="0"/>
              <a:t>Ajuste: Seudo r</a:t>
            </a:r>
            <a:r>
              <a:rPr lang="es-MX" baseline="30000" dirty="0"/>
              <a:t>2</a:t>
            </a:r>
          </a:p>
        </p:txBody>
      </p:sp>
      <p:pic>
        <p:nvPicPr>
          <p:cNvPr id="6" name="Marcador de contenido 5">
            <a:extLst>
              <a:ext uri="{FF2B5EF4-FFF2-40B4-BE49-F238E27FC236}">
                <a16:creationId xmlns:a16="http://schemas.microsoft.com/office/drawing/2014/main" id="{486EBB3A-AED1-119E-2329-31B9E0494E56}"/>
              </a:ext>
            </a:extLst>
          </p:cNvPr>
          <p:cNvPicPr>
            <a:picLocks noGrp="1" noChangeAspect="1"/>
          </p:cNvPicPr>
          <p:nvPr>
            <p:ph idx="1"/>
          </p:nvPr>
        </p:nvPicPr>
        <p:blipFill>
          <a:blip r:embed="rId2"/>
          <a:stretch>
            <a:fillRect/>
          </a:stretch>
        </p:blipFill>
        <p:spPr>
          <a:xfrm>
            <a:off x="581025" y="3268028"/>
            <a:ext cx="7989888" cy="1550669"/>
          </a:xfrm>
          <a:prstGeom prst="rect">
            <a:avLst/>
          </a:prstGeom>
        </p:spPr>
      </p:pic>
    </p:spTree>
    <p:extLst>
      <p:ext uri="{BB962C8B-B14F-4D97-AF65-F5344CB8AC3E}">
        <p14:creationId xmlns:p14="http://schemas.microsoft.com/office/powerpoint/2010/main" val="171470989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6C191C-9195-165B-F511-CB3157C300AA}"/>
              </a:ext>
            </a:extLst>
          </p:cNvPr>
          <p:cNvSpPr>
            <a:spLocks noGrp="1"/>
          </p:cNvSpPr>
          <p:nvPr>
            <p:ph type="title"/>
          </p:nvPr>
        </p:nvSpPr>
        <p:spPr/>
        <p:txBody>
          <a:bodyPr/>
          <a:lstStyle/>
          <a:p>
            <a:r>
              <a:rPr lang="es-MX" dirty="0"/>
              <a:t>Ajuste: Porcentaje de caso predichos</a:t>
            </a:r>
          </a:p>
        </p:txBody>
      </p:sp>
      <p:pic>
        <p:nvPicPr>
          <p:cNvPr id="4" name="Marcador de contenido 3">
            <a:extLst>
              <a:ext uri="{FF2B5EF4-FFF2-40B4-BE49-F238E27FC236}">
                <a16:creationId xmlns:a16="http://schemas.microsoft.com/office/drawing/2014/main" id="{5E843A05-C3CE-4C4C-938B-D4C0F0ABCDC1}"/>
              </a:ext>
            </a:extLst>
          </p:cNvPr>
          <p:cNvPicPr>
            <a:picLocks noGrp="1" noChangeAspect="1"/>
          </p:cNvPicPr>
          <p:nvPr>
            <p:ph idx="1"/>
          </p:nvPr>
        </p:nvPicPr>
        <p:blipFill>
          <a:blip r:embed="rId2"/>
          <a:stretch>
            <a:fillRect/>
          </a:stretch>
        </p:blipFill>
        <p:spPr>
          <a:xfrm>
            <a:off x="581025" y="3306839"/>
            <a:ext cx="7989888" cy="1473048"/>
          </a:xfrm>
          <a:prstGeom prst="rect">
            <a:avLst/>
          </a:prstGeom>
        </p:spPr>
      </p:pic>
    </p:spTree>
    <p:extLst>
      <p:ext uri="{BB962C8B-B14F-4D97-AF65-F5344CB8AC3E}">
        <p14:creationId xmlns:p14="http://schemas.microsoft.com/office/powerpoint/2010/main" val="311551590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231E5F-88E8-5D45-ACAF-009FE6520D6B}"/>
              </a:ext>
            </a:extLst>
          </p:cNvPr>
          <p:cNvSpPr>
            <a:spLocks noGrp="1"/>
          </p:cNvSpPr>
          <p:nvPr>
            <p:ph type="title"/>
          </p:nvPr>
        </p:nvSpPr>
        <p:spPr/>
        <p:txBody>
          <a:bodyPr/>
          <a:lstStyle/>
          <a:p>
            <a:pPr eaLnBrk="1" fontAlgn="auto" hangingPunct="1">
              <a:spcAft>
                <a:spcPts val="0"/>
              </a:spcAft>
              <a:defRPr/>
            </a:pPr>
            <a:r>
              <a:rPr lang="es-MX" dirty="0"/>
              <a:t>para profundizar</a:t>
            </a:r>
          </a:p>
        </p:txBody>
      </p:sp>
      <p:sp>
        <p:nvSpPr>
          <p:cNvPr id="3" name="Marcador de contenido 2">
            <a:extLst>
              <a:ext uri="{FF2B5EF4-FFF2-40B4-BE49-F238E27FC236}">
                <a16:creationId xmlns:a16="http://schemas.microsoft.com/office/drawing/2014/main" id="{F59E1F49-F333-F84C-A6CB-0B60615708FA}"/>
              </a:ext>
            </a:extLst>
          </p:cNvPr>
          <p:cNvSpPr>
            <a:spLocks noGrp="1"/>
          </p:cNvSpPr>
          <p:nvPr>
            <p:ph idx="1"/>
          </p:nvPr>
        </p:nvSpPr>
        <p:spPr/>
        <p:txBody>
          <a:bodyPr rtlCol="0">
            <a:normAutofit/>
          </a:bodyPr>
          <a:lstStyle/>
          <a:p>
            <a:pPr marL="306000" indent="-306000" eaLnBrk="1" fontAlgn="auto" hangingPunct="1">
              <a:buFont typeface="Wingdings 2" charset="2"/>
              <a:buChar char=""/>
              <a:defRPr/>
            </a:pPr>
            <a:r>
              <a:rPr lang="es-MX" dirty="0">
                <a:hlinkClick r:id="" action="ppaction://noaction"/>
              </a:rPr>
              <a:t>https://stats.stackexchange.com/questions/86351/interpretation-of-rs-output-for-binomial-regression</a:t>
            </a:r>
          </a:p>
          <a:p>
            <a:pPr marL="306000" indent="-306000" eaLnBrk="1" fontAlgn="auto" hangingPunct="1">
              <a:buFont typeface="Wingdings 2" charset="2"/>
              <a:buChar char=""/>
              <a:defRPr/>
            </a:pPr>
            <a:r>
              <a:rPr lang="es-MX" dirty="0">
                <a:hlinkClick r:id="" action="ppaction://noaction"/>
              </a:rPr>
              <a:t>https://stats.stackexchange.com/questions/20523/difference-between-logit-and-probit-models/30909#30909</a:t>
            </a:r>
            <a:r>
              <a:rPr lang="es-MX" dirty="0"/>
              <a:t> </a:t>
            </a:r>
          </a:p>
          <a:p>
            <a:pPr marL="306000" indent="-306000" eaLnBrk="1" fontAlgn="auto" hangingPunct="1">
              <a:buFont typeface="Wingdings 2" charset="2"/>
              <a:buChar char=""/>
              <a:defRPr/>
            </a:pPr>
            <a:r>
              <a:rPr lang="es-MX" dirty="0">
                <a:hlinkClick r:id="rId2"/>
              </a:rPr>
              <a:t>https://statisticalhorizons.com/hosmer-lemeshow</a:t>
            </a:r>
            <a:r>
              <a:rPr lang="es-MX" dirty="0"/>
              <a:t> </a:t>
            </a:r>
          </a:p>
          <a:p>
            <a:pPr marL="306000" indent="-306000" eaLnBrk="1" fontAlgn="auto" hangingPunct="1">
              <a:buFont typeface="Wingdings 2" charset="2"/>
              <a:buChar char=""/>
              <a:defRPr/>
            </a:pPr>
            <a:r>
              <a:rPr lang="es-MX" dirty="0"/>
              <a:t>Agresti, A. (2002), </a:t>
            </a:r>
            <a:r>
              <a:rPr lang="es-MX" i="1" dirty="0"/>
              <a:t>Categorical data analysis</a:t>
            </a:r>
            <a:r>
              <a:rPr lang="es-MX" dirty="0"/>
              <a:t>, New York, Wiley-Interscience.</a:t>
            </a:r>
          </a:p>
          <a:p>
            <a:pPr marL="306000" indent="-306000" eaLnBrk="1" fontAlgn="auto" hangingPunct="1">
              <a:buFont typeface="Wingdings 2" charset="2"/>
              <a:buChar char=""/>
              <a:defRPr/>
            </a:pPr>
            <a:r>
              <a:rPr lang="es-MX" dirty="0"/>
              <a:t>Hosmer, D. W., Jr., S. A. Lemeshow, and R. X. Sturdivant. 2013. </a:t>
            </a:r>
            <a:r>
              <a:rPr lang="es-MX" dirty="0">
                <a:hlinkClick r:id="rId3"/>
              </a:rPr>
              <a:t>Applied Logistic Regression</a:t>
            </a:r>
            <a:r>
              <a:rPr lang="es-MX" dirty="0"/>
              <a:t>. 3rd ed. Hoboken, NJ: Wiley.</a:t>
            </a:r>
          </a:p>
          <a:p>
            <a:pPr marL="0" indent="0" eaLnBrk="1" fontAlgn="auto" hangingPunct="1">
              <a:buFont typeface="Wingdings 2" charset="2"/>
              <a:buNone/>
              <a:defRPr/>
            </a:pPr>
            <a:endParaRPr lang="es-MX"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PSNARRATION" val="7,1890748972,D:\Data\Deppa Documents\STAT 701\Power Points\Deppa Powerpoints\Logistic\Logistic Regression.ppc"/>
</p:tagLst>
</file>

<file path=ppt/tags/tag2.xml><?xml version="1.0" encoding="utf-8"?>
<p:tagLst xmlns:a="http://schemas.openxmlformats.org/drawingml/2006/main" xmlns:r="http://schemas.openxmlformats.org/officeDocument/2006/relationships" xmlns:p="http://schemas.openxmlformats.org/presentationml/2006/main">
  <p:tag name="PPSNARRATION" val="8,1890748972,D:\Data\Deppa Documents\STAT 701\Power Points\Deppa Powerpoints\Logistic\Logistic Regression.ppc"/>
</p:tagLst>
</file>

<file path=ppt/tags/tag3.xml><?xml version="1.0" encoding="utf-8"?>
<p:tagLst xmlns:a="http://schemas.openxmlformats.org/drawingml/2006/main" xmlns:r="http://schemas.openxmlformats.org/officeDocument/2006/relationships" xmlns:p="http://schemas.openxmlformats.org/presentationml/2006/main">
  <p:tag name="PPSNARRATION" val="13,1890748972,D:\Data\Deppa Documents\STAT 701\Power Points\Deppa Powerpoints\Logistic\Logistic Regression.ppc"/>
</p:tagLst>
</file>

<file path=ppt/tags/tag4.xml><?xml version="1.0" encoding="utf-8"?>
<p:tagLst xmlns:a="http://schemas.openxmlformats.org/drawingml/2006/main" xmlns:r="http://schemas.openxmlformats.org/officeDocument/2006/relationships" xmlns:p="http://schemas.openxmlformats.org/presentationml/2006/main">
  <p:tag name="PPSNARRATION" val="14,1890748972,D:\Data\Deppa Documents\STAT 701\Power Points\Deppa Powerpoints\Logistic\Logistic Regression.ppc"/>
</p:tagLst>
</file>

<file path=ppt/tags/tag5.xml><?xml version="1.0" encoding="utf-8"?>
<p:tagLst xmlns:a="http://schemas.openxmlformats.org/drawingml/2006/main" xmlns:r="http://schemas.openxmlformats.org/officeDocument/2006/relationships" xmlns:p="http://schemas.openxmlformats.org/presentationml/2006/main">
  <p:tag name="PPSNARRATION" val="15,1890748972,D:\Data\Deppa Documents\STAT 701\Power Points\Deppa Powerpoints\Logistic\Logistic Regression.ppc"/>
</p:tagLst>
</file>

<file path=ppt/tags/tag6.xml><?xml version="1.0" encoding="utf-8"?>
<p:tagLst xmlns:a="http://schemas.openxmlformats.org/drawingml/2006/main" xmlns:r="http://schemas.openxmlformats.org/officeDocument/2006/relationships" xmlns:p="http://schemas.openxmlformats.org/presentationml/2006/main">
  <p:tag name="PPSNARRATION" val="16,1890748972,D:\Data\Deppa Documents\STAT 701\Power Points\Deppa Powerpoints\Logistic\Logistic Regression.ppc"/>
</p:tagLst>
</file>

<file path=ppt/tags/tag7.xml><?xml version="1.0" encoding="utf-8"?>
<p:tagLst xmlns:a="http://schemas.openxmlformats.org/drawingml/2006/main" xmlns:r="http://schemas.openxmlformats.org/officeDocument/2006/relationships" xmlns:p="http://schemas.openxmlformats.org/presentationml/2006/main">
  <p:tag name="PPSNARRATION" val="17,1890748972,D:\Data\Deppa Documents\STAT 701\Power Points\Deppa Powerpoints\Logistic\Logistic Regression.ppc"/>
</p:tagLst>
</file>

<file path=ppt/tags/tag8.xml><?xml version="1.0" encoding="utf-8"?>
<p:tagLst xmlns:a="http://schemas.openxmlformats.org/drawingml/2006/main" xmlns:r="http://schemas.openxmlformats.org/officeDocument/2006/relationships" xmlns:p="http://schemas.openxmlformats.org/presentationml/2006/main">
  <p:tag name="PPSNARRATION" val="34,1890748972,D:\Data\Deppa Documents\STAT 701\Power Points\Deppa Powerpoints\Logistic\Logistic Regression.ppc"/>
</p:tagLst>
</file>

<file path=ppt/theme/theme1.xml><?xml version="1.0" encoding="utf-8"?>
<a:theme xmlns:a="http://schemas.openxmlformats.org/drawingml/2006/main" name="Dividendo">
  <a:themeElements>
    <a:clrScheme name="Dividendo">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videndo">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{5A927525-DB47-B343-B626-F08AC3F496C2}tf10001123_mac</Template>
  <TotalTime>23621</TotalTime>
  <Words>4097</Words>
  <Application>Microsoft Macintosh PowerPoint</Application>
  <PresentationFormat>Presentación en pantalla (4:3)</PresentationFormat>
  <Paragraphs>358</Paragraphs>
  <Slides>95</Slides>
  <Notes>4</Notes>
  <HiddenSlides>0</HiddenSlides>
  <MMClips>0</MMClips>
  <ScaleCrop>false</ScaleCrop>
  <HeadingPairs>
    <vt:vector size="8" baseType="variant">
      <vt:variant>
        <vt:lpstr>Fuentes usadas</vt:lpstr>
      </vt:variant>
      <vt:variant>
        <vt:i4>8</vt:i4>
      </vt:variant>
      <vt:variant>
        <vt:lpstr>Tema</vt:lpstr>
      </vt:variant>
      <vt:variant>
        <vt:i4>1</vt:i4>
      </vt:variant>
      <vt:variant>
        <vt:lpstr>Servidores OLE incrustados</vt:lpstr>
      </vt:variant>
      <vt:variant>
        <vt:i4>2</vt:i4>
      </vt:variant>
      <vt:variant>
        <vt:lpstr>Títulos de diapositiva</vt:lpstr>
      </vt:variant>
      <vt:variant>
        <vt:i4>95</vt:i4>
      </vt:variant>
    </vt:vector>
  </HeadingPairs>
  <TitlesOfParts>
    <vt:vector size="106" baseType="lpstr">
      <vt:lpstr>Arial</vt:lpstr>
      <vt:lpstr>Book Antiqua</vt:lpstr>
      <vt:lpstr>Calibri</vt:lpstr>
      <vt:lpstr>Cambria Math</vt:lpstr>
      <vt:lpstr>Garamond</vt:lpstr>
      <vt:lpstr>Symbol</vt:lpstr>
      <vt:lpstr>Times New Roman</vt:lpstr>
      <vt:lpstr>Wingdings 2</vt:lpstr>
      <vt:lpstr>Dividendo</vt:lpstr>
      <vt:lpstr>Equation</vt:lpstr>
      <vt:lpstr>Chart</vt:lpstr>
      <vt:lpstr>Modelos</vt:lpstr>
      <vt:lpstr> Modelos  lineales I - Regresión lineal multiple </vt:lpstr>
      <vt:lpstr>La línea de mínimos cuadrados ordinarios</vt:lpstr>
      <vt:lpstr>Terminos (woolridge)</vt:lpstr>
      <vt:lpstr>Presentación de PowerPoint</vt:lpstr>
      <vt:lpstr>A Simple Linear Model</vt:lpstr>
      <vt:lpstr>Presentación de PowerPoint</vt:lpstr>
      <vt:lpstr>Presentación de PowerPoint</vt:lpstr>
      <vt:lpstr>El error aleatorio</vt:lpstr>
      <vt:lpstr>Presentación de PowerPoint</vt:lpstr>
      <vt:lpstr>El método de mínimos cuadrados</vt:lpstr>
      <vt:lpstr>Presentación de PowerPoint</vt:lpstr>
      <vt:lpstr>El test f</vt:lpstr>
      <vt:lpstr>Medir la fuerza de la relación</vt:lpstr>
      <vt:lpstr>Probando la utilidad del modelo</vt:lpstr>
      <vt:lpstr>Probando la utilidad del modelo</vt:lpstr>
      <vt:lpstr>Es decir ….</vt:lpstr>
      <vt:lpstr>Medir la fuerza de la relación</vt:lpstr>
      <vt:lpstr>Interpretación de una "regresión significativa"</vt:lpstr>
      <vt:lpstr>Checando los supuestos  de la regresión</vt:lpstr>
      <vt:lpstr>Gauss- Markov</vt:lpstr>
      <vt:lpstr>La heterocedasticidad </vt:lpstr>
      <vt:lpstr>La heterocedasticidad </vt:lpstr>
      <vt:lpstr>La heterocedasticidad </vt:lpstr>
      <vt:lpstr>La heterocedasticidad </vt:lpstr>
      <vt:lpstr>Precauciones</vt:lpstr>
      <vt:lpstr>Presentación de PowerPoint</vt:lpstr>
      <vt:lpstr>Más de una variable explicativa </vt:lpstr>
      <vt:lpstr>Regresión múltiple</vt:lpstr>
      <vt:lpstr>Añadiendo una variable categórica</vt:lpstr>
      <vt:lpstr>Una variable categórica hace grupos</vt:lpstr>
      <vt:lpstr>Añadiendo una variable categórica</vt:lpstr>
      <vt:lpstr>y=βo+β1x1+δ2x2+ϵ</vt:lpstr>
      <vt:lpstr>Presentación de PowerPoint</vt:lpstr>
      <vt:lpstr>La categoría de referencia</vt:lpstr>
      <vt:lpstr>¿Mejoran el modelo la inclusión de variables dummies?</vt:lpstr>
      <vt:lpstr>Regresión lineal con dos variables cuantitativas explicativas</vt:lpstr>
      <vt:lpstr>Regresión lineal con dos variables cuantitativas explicativas</vt:lpstr>
      <vt:lpstr>Interpretación de la regresión múltiple</vt:lpstr>
      <vt:lpstr>Por lo tanto</vt:lpstr>
      <vt:lpstr>Ajuste del modelo</vt:lpstr>
      <vt:lpstr>Ajuste del modelo</vt:lpstr>
      <vt:lpstr>Pruebas de hipótesis asociadas</vt:lpstr>
      <vt:lpstr>Supuestos del modelo</vt:lpstr>
      <vt:lpstr>¿cómo se ve?</vt:lpstr>
      <vt:lpstr>Linealidad en los parámetros</vt:lpstr>
      <vt:lpstr>Supuestos del modelo</vt:lpstr>
      <vt:lpstr>El último suuesto</vt:lpstr>
      <vt:lpstr>El problema de la multicolinealidad: El caso de la mutlicolinealidad perfecta</vt:lpstr>
      <vt:lpstr>El problema de la multicolinealidad: El caso de la mutlicolinealidad perfecta</vt:lpstr>
      <vt:lpstr>El problema de la multicolinealidad: El caso de la mutlicolinealidad aproximada</vt:lpstr>
      <vt:lpstr>Extensiones de la regresión lineal</vt:lpstr>
      <vt:lpstr>¿Cuál se ajusta mejor?</vt:lpstr>
      <vt:lpstr>Respuesta</vt:lpstr>
      <vt:lpstr>Todo se puede comprender como una regresión lineal</vt:lpstr>
      <vt:lpstr>Regresión logística: Un modelo lineal generalizado</vt:lpstr>
      <vt:lpstr>Modelos  lineales generalizados:  Regresión logística </vt:lpstr>
      <vt:lpstr>¿Por qué usar la regresión Logística</vt:lpstr>
      <vt:lpstr>Si corriéramos un modelo lineal MCO</vt:lpstr>
      <vt:lpstr>Una variable dependiente binaria: el modelo de probabilidad lineal</vt:lpstr>
      <vt:lpstr>Una variable dependiente binaria: el modelo de probabilidad lineal</vt:lpstr>
      <vt:lpstr>¿Qué hacer? como siempre: transformar</vt:lpstr>
      <vt:lpstr>¿Qué hacer? como siempre: transformar</vt:lpstr>
      <vt:lpstr>¿Qué hacer? como siempre: transformar</vt:lpstr>
      <vt:lpstr>¿Qué hacer? como siempre: transformar</vt:lpstr>
      <vt:lpstr>Presentación de PowerPoint</vt:lpstr>
      <vt:lpstr>Modelos lineales generalizados</vt:lpstr>
      <vt:lpstr>Modelos lineales generalizados</vt:lpstr>
      <vt:lpstr>Modelos lineales generalizados</vt:lpstr>
      <vt:lpstr>Presentación de PowerPoint</vt:lpstr>
      <vt:lpstr>Presentación de PowerPoint</vt:lpstr>
      <vt:lpstr>Regresión logística</vt:lpstr>
      <vt:lpstr>Regresión logística</vt:lpstr>
      <vt:lpstr>Función logística</vt:lpstr>
      <vt:lpstr>Terminos (woolridge)</vt:lpstr>
      <vt:lpstr>El logito</vt:lpstr>
      <vt:lpstr>Un predictor dicotómico: la razón de momios</vt:lpstr>
      <vt:lpstr>Entonces… Tenemos</vt:lpstr>
      <vt:lpstr>Presentación de PowerPoint</vt:lpstr>
      <vt:lpstr>¿En qué está basada la regresión logística?</vt:lpstr>
      <vt:lpstr>Estimadores de Máxima verosimilitud</vt:lpstr>
      <vt:lpstr>Desventajas</vt:lpstr>
      <vt:lpstr>Supuestos</vt:lpstr>
      <vt:lpstr>Supuestos</vt:lpstr>
      <vt:lpstr>En pocas palabras</vt:lpstr>
      <vt:lpstr>Ajuste: La prueva de Razón de Verosimilitud </vt:lpstr>
      <vt:lpstr>Versión multivariada</vt:lpstr>
      <vt:lpstr>Ajuste: Prueba de Hosmer and Lemeshov</vt:lpstr>
      <vt:lpstr>Ajuste: La prueva de Razón de Verosimilitud </vt:lpstr>
      <vt:lpstr>Ajuste: Criterios de información</vt:lpstr>
      <vt:lpstr>Ajuste: Criterios de información</vt:lpstr>
      <vt:lpstr>Ajuste: Seudo r2</vt:lpstr>
      <vt:lpstr>Ajuste: Seudo r2</vt:lpstr>
      <vt:lpstr>Ajuste: Porcentaje de caso predichos</vt:lpstr>
      <vt:lpstr>para profundizar</vt:lpstr>
    </vt:vector>
  </TitlesOfParts>
  <Company>University of California, Riverside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Probability  and Statistics Eleventh Edition</dc:title>
  <dc:creator>Valued Gateway Client</dc:creator>
  <cp:lastModifiedBy>User</cp:lastModifiedBy>
  <cp:revision>221</cp:revision>
  <cp:lastPrinted>2020-01-18T01:14:06Z</cp:lastPrinted>
  <dcterms:created xsi:type="dcterms:W3CDTF">2002-04-23T03:30:55Z</dcterms:created>
  <dcterms:modified xsi:type="dcterms:W3CDTF">2023-10-10T03:38:42Z</dcterms:modified>
</cp:coreProperties>
</file>

<file path=docProps/thumbnail.jpeg>
</file>